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8" r:id="rId3"/>
    <p:sldId id="272" r:id="rId4"/>
    <p:sldId id="264" r:id="rId5"/>
    <p:sldId id="265" r:id="rId6"/>
    <p:sldId id="266" r:id="rId7"/>
    <p:sldId id="267" r:id="rId8"/>
    <p:sldId id="273" r:id="rId9"/>
    <p:sldId id="274" r:id="rId10"/>
    <p:sldId id="275" r:id="rId11"/>
    <p:sldId id="276" r:id="rId12"/>
    <p:sldId id="277" r:id="rId13"/>
    <p:sldId id="269" r:id="rId14"/>
    <p:sldId id="259" r:id="rId15"/>
    <p:sldId id="280" r:id="rId16"/>
    <p:sldId id="481" r:id="rId17"/>
    <p:sldId id="270" r:id="rId18"/>
    <p:sldId id="261" r:id="rId19"/>
    <p:sldId id="260" r:id="rId20"/>
    <p:sldId id="279" r:id="rId21"/>
    <p:sldId id="314" r:id="rId22"/>
    <p:sldId id="313" r:id="rId23"/>
    <p:sldId id="292" r:id="rId24"/>
    <p:sldId id="315" r:id="rId25"/>
    <p:sldId id="492" r:id="rId26"/>
    <p:sldId id="493" r:id="rId27"/>
    <p:sldId id="489" r:id="rId28"/>
    <p:sldId id="488" r:id="rId29"/>
    <p:sldId id="490" r:id="rId30"/>
    <p:sldId id="317" r:id="rId31"/>
    <p:sldId id="491" r:id="rId32"/>
    <p:sldId id="318" r:id="rId33"/>
    <p:sldId id="319" r:id="rId34"/>
    <p:sldId id="285" r:id="rId35"/>
    <p:sldId id="286" r:id="rId36"/>
    <p:sldId id="287" r:id="rId37"/>
    <p:sldId id="288" r:id="rId38"/>
    <p:sldId id="289" r:id="rId39"/>
    <p:sldId id="290" r:id="rId40"/>
    <p:sldId id="291" r:id="rId41"/>
    <p:sldId id="310" r:id="rId42"/>
    <p:sldId id="311" r:id="rId43"/>
    <p:sldId id="320" r:id="rId44"/>
    <p:sldId id="294" r:id="rId45"/>
    <p:sldId id="295" r:id="rId46"/>
    <p:sldId id="296" r:id="rId47"/>
    <p:sldId id="482" r:id="rId48"/>
    <p:sldId id="297" r:id="rId49"/>
    <p:sldId id="298" r:id="rId50"/>
    <p:sldId id="299" r:id="rId51"/>
    <p:sldId id="300" r:id="rId52"/>
    <p:sldId id="301" r:id="rId53"/>
    <p:sldId id="302" r:id="rId54"/>
    <p:sldId id="483" r:id="rId55"/>
    <p:sldId id="321" r:id="rId56"/>
    <p:sldId id="322" r:id="rId57"/>
    <p:sldId id="331" r:id="rId58"/>
    <p:sldId id="332" r:id="rId59"/>
    <p:sldId id="333" r:id="rId60"/>
    <p:sldId id="478" r:id="rId61"/>
    <p:sldId id="484" r:id="rId62"/>
    <p:sldId id="324" r:id="rId63"/>
    <p:sldId id="325" r:id="rId64"/>
    <p:sldId id="326" r:id="rId65"/>
    <p:sldId id="486" r:id="rId66"/>
    <p:sldId id="327" r:id="rId67"/>
    <p:sldId id="487" r:id="rId68"/>
    <p:sldId id="328" r:id="rId69"/>
    <p:sldId id="480" r:id="rId70"/>
    <p:sldId id="329" r:id="rId71"/>
    <p:sldId id="479" r:id="rId72"/>
    <p:sldId id="485" r:id="rId73"/>
    <p:sldId id="305" r:id="rId74"/>
    <p:sldId id="306" r:id="rId75"/>
    <p:sldId id="307" r:id="rId76"/>
    <p:sldId id="309" r:id="rId77"/>
    <p:sldId id="308" r:id="rId78"/>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Mostafa Shaban Mohamed 1901650" initials="MMSM1" lastIdx="1" clrIdx="0">
    <p:extLst>
      <p:ext uri="{19B8F6BF-5375-455C-9EA6-DF929625EA0E}">
        <p15:presenceInfo xmlns:p15="http://schemas.microsoft.com/office/powerpoint/2012/main" userId="Mohamed Mostafa Shaban Mohamed 190165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4D4DFF"/>
    <a:srgbClr val="CC3399"/>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5250" autoAdjust="0"/>
  </p:normalViewPr>
  <p:slideViewPr>
    <p:cSldViewPr snapToGrid="0">
      <p:cViewPr varScale="1">
        <p:scale>
          <a:sx n="78" d="100"/>
          <a:sy n="78" d="100"/>
        </p:scale>
        <p:origin x="8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296"/>
    </inkml:context>
    <inkml:brush xml:id="br0">
      <inkml:brushProperty name="width" value="0.05" units="cm"/>
      <inkml:brushProperty name="height" value="0.05" units="cm"/>
      <inkml:brushProperty name="color" value="#FFFFFF"/>
    </inkml:brush>
  </inkml:definitions>
  <inkml:trace contextRef="#ctx0" brushRef="#br0">1 1 24575,'0'4'0,"0"4"0,0 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5"/>
    </inkml:context>
    <inkml:brush xml:id="br0">
      <inkml:brushProperty name="width" value="0.05" units="cm"/>
      <inkml:brushProperty name="height" value="0.05" units="cm"/>
      <inkml:brushProperty name="color" value="#FFFFFF"/>
    </inkml:brush>
  </inkml:definitions>
  <inkml:trace contextRef="#ctx0" brushRef="#br0">1 0 24575,'0'8'0,"0"6"0,0 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6"/>
    </inkml:context>
    <inkml:brush xml:id="br0">
      <inkml:brushProperty name="width" value="0.05" units="cm"/>
      <inkml:brushProperty name="height" value="0.05" units="cm"/>
      <inkml:brushProperty name="color" value="#FFFFFF"/>
    </inkml:brush>
  </inkml:definitions>
  <inkml:trace contextRef="#ctx0" brushRef="#br0">1 0 24575,'0'4'0,"0"8"0,5 7 0,4 5 0,4-1 0,-2 3 0,-4-1 0,-2-1 0,-1 0 0,-3-1 0,0 1 0,-1-6-8191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7"/>
    </inkml:context>
    <inkml:brush xml:id="br0">
      <inkml:brushProperty name="width" value="0.05" units="cm"/>
      <inkml:brushProperty name="height" value="0.05" units="cm"/>
      <inkml:brushProperty name="color" value="#FFFFFF"/>
    </inkml:brush>
  </inkml:definitions>
  <inkml:trace contextRef="#ctx0" brushRef="#br0">0 0 24575,'0'4'0,"0"5"0,0 9 0,0 5 0,0 2 0,0 1 0,0 0 0,0-1 0,0-5-8191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8"/>
    </inkml:context>
    <inkml:brush xml:id="br0">
      <inkml:brushProperty name="width" value="0.05" units="cm"/>
      <inkml:brushProperty name="height" value="0.05" units="cm"/>
      <inkml:brushProperty name="color" value="#FFFFFF"/>
    </inkml:brush>
  </inkml:definitions>
  <inkml:trace contextRef="#ctx0" brushRef="#br0">0 0 24575,'0'8'0,"5"6"0,1 5 0,-1 3 0,0 1 0,-2 1 0,-1 0 0,-1-4-8191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9"/>
    </inkml:context>
    <inkml:brush xml:id="br0">
      <inkml:brushProperty name="width" value="0.05" units="cm"/>
      <inkml:brushProperty name="height" value="0.05" units="cm"/>
      <inkml:brushProperty name="color" value="#FFFFFF"/>
    </inkml:brush>
  </inkml:definitions>
  <inkml:trace contextRef="#ctx0" brushRef="#br0">1 0 24575,'5'0'0,"4"0"0,3 4 0,-1 8 0,-4 7 0,-2 8 0,-1 6 0,-3 2 0,0 2 0,-2 0 0,1 0 0,-1-6-8191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10"/>
    </inkml:context>
    <inkml:brush xml:id="br0">
      <inkml:brushProperty name="width" value="0.05" units="cm"/>
      <inkml:brushProperty name="height" value="0.05" units="cm"/>
      <inkml:brushProperty name="color" value="#FFFFFF"/>
    </inkml:brush>
  </inkml:definitions>
  <inkml:trace contextRef="#ctx0" brushRef="#br0">0 1 24575,'0'3'0,"0"6"0,0 1-8191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11"/>
    </inkml:context>
    <inkml:brush xml:id="br0">
      <inkml:brushProperty name="width" value="0.05" units="cm"/>
      <inkml:brushProperty name="height" value="0.05" units="cm"/>
      <inkml:brushProperty name="color" value="#FFFFFF"/>
    </inkml:brush>
  </inkml:definitions>
  <inkml:trace contextRef="#ctx0" brushRef="#br0">0 0 24575,'0'4'0,"0"5"0,0 4 0,0 5 0,0 2 0,0-2-8191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12"/>
    </inkml:context>
    <inkml:brush xml:id="br0">
      <inkml:brushProperty name="width" value="0.05" units="cm"/>
      <inkml:brushProperty name="height" value="0.05" units="cm"/>
      <inkml:brushProperty name="color" value="#FFFFFF"/>
    </inkml:brush>
  </inkml:definitions>
  <inkml:trace contextRef="#ctx0" brushRef="#br0">0 0 24575,'0'4'0,"0"5"0,0 4 0,0 6 0,0 1 0,0 2 0,0 1 0,0-4-8191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13"/>
    </inkml:context>
    <inkml:brush xml:id="br0">
      <inkml:brushProperty name="width" value="0.05" units="cm"/>
      <inkml:brushProperty name="height" value="0.05" units="cm"/>
      <inkml:brushProperty name="color" value="#FFFFFF"/>
    </inkml:brush>
  </inkml:definitions>
  <inkml:trace contextRef="#ctx0" brushRef="#br0">0 1 24575,'0'4'0,"5"4"0,1 6 0,-1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297"/>
    </inkml:context>
    <inkml:brush xml:id="br0">
      <inkml:brushProperty name="width" value="0.05" units="cm"/>
      <inkml:brushProperty name="height" value="0.05" units="cm"/>
      <inkml:brushProperty name="color" value="#FFFFFF"/>
    </inkml:brush>
  </inkml:definitions>
  <inkml:trace contextRef="#ctx0" brushRef="#br0">1 1 24575,'0'3'0,"0"6"0,0 5 0,0 5 0,0 4 0,0 5 0,0 0 0,0-1 0,0-4-8191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298"/>
    </inkml:context>
    <inkml:brush xml:id="br0">
      <inkml:brushProperty name="width" value="0.05" units="cm"/>
      <inkml:brushProperty name="height" value="0.05" units="cm"/>
      <inkml:brushProperty name="color" value="#FFFFFF"/>
    </inkml:brush>
  </inkml:definitions>
  <inkml:trace contextRef="#ctx0" brushRef="#br0">1 1 24575,'0'3'0,"0"6"0,0 5 0,0 4 0,0 10 0,0 8 0,0 6 0,0-1 0,0-3 0,0-8-8191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299"/>
    </inkml:context>
    <inkml:brush xml:id="br0">
      <inkml:brushProperty name="width" value="0.05" units="cm"/>
      <inkml:brushProperty name="height" value="0.05" units="cm"/>
      <inkml:brushProperty name="color" value="#FFFFFF"/>
    </inkml:brush>
  </inkml:definitions>
  <inkml:trace contextRef="#ctx0" brushRef="#br0">0 0 24575,'0'4'0,"0"5"0,0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0"/>
    </inkml:context>
    <inkml:brush xml:id="br0">
      <inkml:brushProperty name="width" value="0.05" units="cm"/>
      <inkml:brushProperty name="height" value="0.05" units="cm"/>
      <inkml:brushProperty name="color" value="#FFFFFF"/>
    </inkml:brush>
  </inkml:definitions>
  <inkml:trace contextRef="#ctx0" brushRef="#br0">1 0 24575,'0'4'0,"0"4"0,0 6 0,4 4 0,6-2 0,3 2 0,-3 0 0,-2 1 0,-3 2 0,-1 5 0,-3 1 0,0 4 0,-1 0 0,-1-3-8191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1"/>
    </inkml:context>
    <inkml:brush xml:id="br0">
      <inkml:brushProperty name="width" value="0.05" units="cm"/>
      <inkml:brushProperty name="height" value="0.05" units="cm"/>
      <inkml:brushProperty name="color" value="#FFFFFF"/>
    </inkml:brush>
  </inkml:definitions>
  <inkml:trace contextRef="#ctx0" brushRef="#br0">1 1 24575,'0'3'0,"0"6"0,0 5 0,0 5 0,0-3-8191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2"/>
    </inkml:context>
    <inkml:brush xml:id="br0">
      <inkml:brushProperty name="width" value="0.05" units="cm"/>
      <inkml:brushProperty name="height" value="0.05" units="cm"/>
      <inkml:brushProperty name="color" value="#FFFFFF"/>
    </inkml:brush>
  </inkml:definitions>
  <inkml:trace contextRef="#ctx0" brushRef="#br0">1 1 24575,'0'3'0,"0"6"0,0 5 0,4 4 0,3 2 0,-3 3 0,1 0 0,-2-4-8191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3"/>
    </inkml:context>
    <inkml:brush xml:id="br0">
      <inkml:brushProperty name="width" value="0.05" units="cm"/>
      <inkml:brushProperty name="height" value="0.05" units="cm"/>
      <inkml:brushProperty name="color" value="#FFFFFF"/>
    </inkml:brush>
  </inkml:definitions>
  <inkml:trace contextRef="#ctx0" brushRef="#br0">0 1 24575,'0'4'0,"0"5"0,0 5 0,0 4 0,0 2 0,0 2 0,0 1 0,0-3-8191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8T11:23:16.304"/>
    </inkml:context>
    <inkml:brush xml:id="br0">
      <inkml:brushProperty name="width" value="0.05" units="cm"/>
      <inkml:brushProperty name="height" value="0.05" units="cm"/>
      <inkml:brushProperty name="color" value="#FFFFFF"/>
    </inkml:brush>
  </inkml:definitions>
  <inkml:trace contextRef="#ctx0" brushRef="#br0">11 0 24575,'0'4'0,"0"4"0,0 6 0,0 5 0,-4-3 0,-3-3-8191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6FCA7-D38B-4CD8-AAE0-09B4EBEF3A09}"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5E9A2-7B56-41EF-820F-50F7903F2747}" type="slidenum">
              <a:rPr lang="en-US" smtClean="0"/>
              <a:t>‹#›</a:t>
            </a:fld>
            <a:endParaRPr lang="en-US"/>
          </a:p>
        </p:txBody>
      </p:sp>
    </p:spTree>
    <p:extLst>
      <p:ext uri="{BB962C8B-B14F-4D97-AF65-F5344CB8AC3E}">
        <p14:creationId xmlns:p14="http://schemas.microsoft.com/office/powerpoint/2010/main" val="1919870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85E9A2-7B56-41EF-820F-50F7903F2747}" type="slidenum">
              <a:rPr lang="en-US" smtClean="0"/>
              <a:t>24</a:t>
            </a:fld>
            <a:endParaRPr lang="en-US"/>
          </a:p>
        </p:txBody>
      </p:sp>
    </p:spTree>
    <p:extLst>
      <p:ext uri="{BB962C8B-B14F-4D97-AF65-F5344CB8AC3E}">
        <p14:creationId xmlns:p14="http://schemas.microsoft.com/office/powerpoint/2010/main" val="1038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85E9A2-7B56-41EF-820F-50F7903F2747}" type="slidenum">
              <a:rPr lang="en-US" smtClean="0"/>
              <a:t>25</a:t>
            </a:fld>
            <a:endParaRPr lang="en-US"/>
          </a:p>
        </p:txBody>
      </p:sp>
    </p:spTree>
    <p:extLst>
      <p:ext uri="{BB962C8B-B14F-4D97-AF65-F5344CB8AC3E}">
        <p14:creationId xmlns:p14="http://schemas.microsoft.com/office/powerpoint/2010/main" val="34764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85E9A2-7B56-41EF-820F-50F7903F2747}" type="slidenum">
              <a:rPr lang="en-US" smtClean="0"/>
              <a:t>48</a:t>
            </a:fld>
            <a:endParaRPr lang="en-US"/>
          </a:p>
        </p:txBody>
      </p:sp>
    </p:spTree>
    <p:extLst>
      <p:ext uri="{BB962C8B-B14F-4D97-AF65-F5344CB8AC3E}">
        <p14:creationId xmlns:p14="http://schemas.microsoft.com/office/powerpoint/2010/main" val="319620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DDC4-918B-FECE-0880-7E49F972B0D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EG"/>
          </a:p>
        </p:txBody>
      </p:sp>
      <p:sp>
        <p:nvSpPr>
          <p:cNvPr id="3" name="Subtitle 2">
            <a:extLst>
              <a:ext uri="{FF2B5EF4-FFF2-40B4-BE49-F238E27FC236}">
                <a16:creationId xmlns:a16="http://schemas.microsoft.com/office/drawing/2014/main" id="{9D64A02C-C3ED-7151-BFCB-6DC9544F24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G"/>
          </a:p>
        </p:txBody>
      </p:sp>
      <p:sp>
        <p:nvSpPr>
          <p:cNvPr id="4" name="Date Placeholder 3">
            <a:extLst>
              <a:ext uri="{FF2B5EF4-FFF2-40B4-BE49-F238E27FC236}">
                <a16:creationId xmlns:a16="http://schemas.microsoft.com/office/drawing/2014/main" id="{19C7050A-99F1-44A7-1942-05464EAB3137}"/>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5" name="Footer Placeholder 4">
            <a:extLst>
              <a:ext uri="{FF2B5EF4-FFF2-40B4-BE49-F238E27FC236}">
                <a16:creationId xmlns:a16="http://schemas.microsoft.com/office/drawing/2014/main" id="{B60B5ABD-A600-092A-DB25-1726FBFA37B3}"/>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6" name="Slide Number Placeholder 5">
            <a:extLst>
              <a:ext uri="{FF2B5EF4-FFF2-40B4-BE49-F238E27FC236}">
                <a16:creationId xmlns:a16="http://schemas.microsoft.com/office/drawing/2014/main" id="{32E79A91-66BD-6E9D-D0A4-1CB603DBFA73}"/>
              </a:ext>
            </a:extLst>
          </p:cNvPr>
          <p:cNvSpPr>
            <a:spLocks noGrp="1"/>
          </p:cNvSpPr>
          <p:nvPr>
            <p:ph type="sldNum" sz="quarter" idx="12"/>
          </p:nvPr>
        </p:nvSpPr>
        <p:spPr/>
        <p:txBody>
          <a:bodyPr/>
          <a:lstStyle/>
          <a:p>
            <a:fld id="{9D54AF7C-DEC9-5C42-ABB6-39BC698B79E6}" type="slidenum">
              <a:rPr lang="en-EG" smtClean="0"/>
              <a:t>‹#›</a:t>
            </a:fld>
            <a:endParaRPr lang="en-EG"/>
          </a:p>
        </p:txBody>
      </p:sp>
      <p:sp>
        <p:nvSpPr>
          <p:cNvPr id="7" name="Title Placeholder 13">
            <a:extLst>
              <a:ext uri="{FF2B5EF4-FFF2-40B4-BE49-F238E27FC236}">
                <a16:creationId xmlns:a16="http://schemas.microsoft.com/office/drawing/2014/main" id="{9BD4D173-6256-6340-95D4-556E2461658F}"/>
              </a:ext>
            </a:extLst>
          </p:cNvPr>
          <p:cNvSpPr txBox="1">
            <a:spLocks/>
          </p:cNvSpPr>
          <p:nvPr userDrawn="1"/>
        </p:nvSpPr>
        <p:spPr>
          <a:xfrm>
            <a:off x="838200" y="365126"/>
            <a:ext cx="8988972" cy="53348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EG"/>
              <a:t>TITLE</a:t>
            </a:r>
            <a:endParaRPr lang="en-EG" dirty="0"/>
          </a:p>
        </p:txBody>
      </p:sp>
    </p:spTree>
    <p:extLst>
      <p:ext uri="{BB962C8B-B14F-4D97-AF65-F5344CB8AC3E}">
        <p14:creationId xmlns:p14="http://schemas.microsoft.com/office/powerpoint/2010/main" val="132449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09EE-E83C-6AA1-9FF6-F3A230034D6F}"/>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EG"/>
          </a:p>
        </p:txBody>
      </p:sp>
      <p:sp>
        <p:nvSpPr>
          <p:cNvPr id="3" name="Vertical Text Placeholder 2">
            <a:extLst>
              <a:ext uri="{FF2B5EF4-FFF2-40B4-BE49-F238E27FC236}">
                <a16:creationId xmlns:a16="http://schemas.microsoft.com/office/drawing/2014/main" id="{13FF11F8-A864-4DFB-58D0-3371C0B7D0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4" name="Date Placeholder 3">
            <a:extLst>
              <a:ext uri="{FF2B5EF4-FFF2-40B4-BE49-F238E27FC236}">
                <a16:creationId xmlns:a16="http://schemas.microsoft.com/office/drawing/2014/main" id="{4C49C132-A874-203E-5E99-0400EE65D473}"/>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5" name="Footer Placeholder 4">
            <a:extLst>
              <a:ext uri="{FF2B5EF4-FFF2-40B4-BE49-F238E27FC236}">
                <a16:creationId xmlns:a16="http://schemas.microsoft.com/office/drawing/2014/main" id="{5444D8B8-D58C-B89A-BEC1-4FFD659FE268}"/>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6" name="Slide Number Placeholder 5">
            <a:extLst>
              <a:ext uri="{FF2B5EF4-FFF2-40B4-BE49-F238E27FC236}">
                <a16:creationId xmlns:a16="http://schemas.microsoft.com/office/drawing/2014/main" id="{76BA8B0B-917E-2F61-86BC-3C8425489D04}"/>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236001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A2E2CB-E804-ECEC-202C-F1E6AC28613C}"/>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EG"/>
          </a:p>
        </p:txBody>
      </p:sp>
      <p:sp>
        <p:nvSpPr>
          <p:cNvPr id="3" name="Vertical Text Placeholder 2">
            <a:extLst>
              <a:ext uri="{FF2B5EF4-FFF2-40B4-BE49-F238E27FC236}">
                <a16:creationId xmlns:a16="http://schemas.microsoft.com/office/drawing/2014/main" id="{3295E8F2-37F2-AEDE-2438-73F257EF0FC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4" name="Date Placeholder 3">
            <a:extLst>
              <a:ext uri="{FF2B5EF4-FFF2-40B4-BE49-F238E27FC236}">
                <a16:creationId xmlns:a16="http://schemas.microsoft.com/office/drawing/2014/main" id="{D4B32B59-7859-AE71-3DD5-3F3147624032}"/>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5" name="Footer Placeholder 4">
            <a:extLst>
              <a:ext uri="{FF2B5EF4-FFF2-40B4-BE49-F238E27FC236}">
                <a16:creationId xmlns:a16="http://schemas.microsoft.com/office/drawing/2014/main" id="{AC26922A-48EB-DC01-AD1E-C22E96C33A77}"/>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6" name="Slide Number Placeholder 5">
            <a:extLst>
              <a:ext uri="{FF2B5EF4-FFF2-40B4-BE49-F238E27FC236}">
                <a16:creationId xmlns:a16="http://schemas.microsoft.com/office/drawing/2014/main" id="{9EE379EE-8355-0824-37D1-275204CE8F54}"/>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1197805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EC4CE6-631B-5AC0-62CD-0AD912CE69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4" name="Date Placeholder 3">
            <a:extLst>
              <a:ext uri="{FF2B5EF4-FFF2-40B4-BE49-F238E27FC236}">
                <a16:creationId xmlns:a16="http://schemas.microsoft.com/office/drawing/2014/main" id="{832F6935-413D-8201-2E3C-B2C0FA14BEF4}"/>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6" name="Slide Number Placeholder 5">
            <a:extLst>
              <a:ext uri="{FF2B5EF4-FFF2-40B4-BE49-F238E27FC236}">
                <a16:creationId xmlns:a16="http://schemas.microsoft.com/office/drawing/2014/main" id="{863898E2-60EC-9981-40FC-F4CAD92422DB}"/>
              </a:ext>
            </a:extLst>
          </p:cNvPr>
          <p:cNvSpPr>
            <a:spLocks noGrp="1"/>
          </p:cNvSpPr>
          <p:nvPr>
            <p:ph type="sldNum" sz="quarter" idx="12"/>
          </p:nvPr>
        </p:nvSpPr>
        <p:spPr/>
        <p:txBody>
          <a:bodyPr/>
          <a:lstStyle/>
          <a:p>
            <a:fld id="{9D54AF7C-DEC9-5C42-ABB6-39BC698B79E6}" type="slidenum">
              <a:rPr lang="en-EG" smtClean="0"/>
              <a:t>‹#›</a:t>
            </a:fld>
            <a:endParaRPr lang="en-EG"/>
          </a:p>
        </p:txBody>
      </p:sp>
      <p:sp>
        <p:nvSpPr>
          <p:cNvPr id="9" name="Title Placeholder 13">
            <a:extLst>
              <a:ext uri="{FF2B5EF4-FFF2-40B4-BE49-F238E27FC236}">
                <a16:creationId xmlns:a16="http://schemas.microsoft.com/office/drawing/2014/main" id="{2F3ABD3A-4239-C171-DD6A-6F8674D9E99B}"/>
              </a:ext>
            </a:extLst>
          </p:cNvPr>
          <p:cNvSpPr>
            <a:spLocks noGrp="1"/>
          </p:cNvSpPr>
          <p:nvPr>
            <p:ph type="title"/>
          </p:nvPr>
        </p:nvSpPr>
        <p:spPr>
          <a:xfrm>
            <a:off x="533400" y="302064"/>
            <a:ext cx="8988972" cy="533484"/>
          </a:xfrm>
          <a:prstGeom prst="rect">
            <a:avLst/>
          </a:prstGeom>
        </p:spPr>
        <p:txBody>
          <a:bodyPr vert="horz" lIns="91440" tIns="45720" rIns="91440" bIns="45720" rtlCol="0" anchor="ctr">
            <a:normAutofit/>
          </a:bodyPr>
          <a:lstStyle/>
          <a:p>
            <a:r>
              <a:rPr lang="en-EG" dirty="0"/>
              <a:t>TITLE</a:t>
            </a:r>
          </a:p>
        </p:txBody>
      </p:sp>
    </p:spTree>
    <p:extLst>
      <p:ext uri="{BB962C8B-B14F-4D97-AF65-F5344CB8AC3E}">
        <p14:creationId xmlns:p14="http://schemas.microsoft.com/office/powerpoint/2010/main" val="405247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D1CB-6A81-11B2-3A13-518DF42805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EG"/>
          </a:p>
        </p:txBody>
      </p:sp>
      <p:sp>
        <p:nvSpPr>
          <p:cNvPr id="3" name="Text Placeholder 2">
            <a:extLst>
              <a:ext uri="{FF2B5EF4-FFF2-40B4-BE49-F238E27FC236}">
                <a16:creationId xmlns:a16="http://schemas.microsoft.com/office/drawing/2014/main" id="{01F37471-8C7B-AD02-5BFC-77142A35AF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8B16F7-F02F-BF5A-24E9-E06984BB0E65}"/>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5" name="Footer Placeholder 4">
            <a:extLst>
              <a:ext uri="{FF2B5EF4-FFF2-40B4-BE49-F238E27FC236}">
                <a16:creationId xmlns:a16="http://schemas.microsoft.com/office/drawing/2014/main" id="{7C92F190-029A-2827-0EE9-7DC85611B34C}"/>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6" name="Slide Number Placeholder 5">
            <a:extLst>
              <a:ext uri="{FF2B5EF4-FFF2-40B4-BE49-F238E27FC236}">
                <a16:creationId xmlns:a16="http://schemas.microsoft.com/office/drawing/2014/main" id="{900CE8E4-752E-4B1B-8D29-0E356161DDA7}"/>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1648613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AE3D-0726-3204-97A9-1393E8D6744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EG"/>
          </a:p>
        </p:txBody>
      </p:sp>
      <p:sp>
        <p:nvSpPr>
          <p:cNvPr id="3" name="Content Placeholder 2">
            <a:extLst>
              <a:ext uri="{FF2B5EF4-FFF2-40B4-BE49-F238E27FC236}">
                <a16:creationId xmlns:a16="http://schemas.microsoft.com/office/drawing/2014/main" id="{A8998FC0-1092-FDB1-47D7-CDB14A79117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4" name="Content Placeholder 3">
            <a:extLst>
              <a:ext uri="{FF2B5EF4-FFF2-40B4-BE49-F238E27FC236}">
                <a16:creationId xmlns:a16="http://schemas.microsoft.com/office/drawing/2014/main" id="{33D189FE-68C1-651A-D6F2-EB624630DC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5" name="Date Placeholder 4">
            <a:extLst>
              <a:ext uri="{FF2B5EF4-FFF2-40B4-BE49-F238E27FC236}">
                <a16:creationId xmlns:a16="http://schemas.microsoft.com/office/drawing/2014/main" id="{4C361833-CB89-99F9-EC51-21C160A1B470}"/>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6" name="Footer Placeholder 5">
            <a:extLst>
              <a:ext uri="{FF2B5EF4-FFF2-40B4-BE49-F238E27FC236}">
                <a16:creationId xmlns:a16="http://schemas.microsoft.com/office/drawing/2014/main" id="{E02D35DC-57A8-DF15-56E6-907772FBB4A6}"/>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7" name="Slide Number Placeholder 6">
            <a:extLst>
              <a:ext uri="{FF2B5EF4-FFF2-40B4-BE49-F238E27FC236}">
                <a16:creationId xmlns:a16="http://schemas.microsoft.com/office/drawing/2014/main" id="{9F54C98E-4883-01DE-FB13-C47FA52C8EFC}"/>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136075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BE3-CA79-5FC1-D17A-1A008E85D04B}"/>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EG"/>
          </a:p>
        </p:txBody>
      </p:sp>
      <p:sp>
        <p:nvSpPr>
          <p:cNvPr id="3" name="Text Placeholder 2">
            <a:extLst>
              <a:ext uri="{FF2B5EF4-FFF2-40B4-BE49-F238E27FC236}">
                <a16:creationId xmlns:a16="http://schemas.microsoft.com/office/drawing/2014/main" id="{0FC775EF-4DFC-9621-5C62-EC31B60F9F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F46EFAD-EC5C-5152-CC94-713F2867E54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5" name="Text Placeholder 4">
            <a:extLst>
              <a:ext uri="{FF2B5EF4-FFF2-40B4-BE49-F238E27FC236}">
                <a16:creationId xmlns:a16="http://schemas.microsoft.com/office/drawing/2014/main" id="{2839F119-2CA1-6552-75CC-8CBA43802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3194AE6-7BF9-0B61-AB86-4423066C8D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7" name="Date Placeholder 6">
            <a:extLst>
              <a:ext uri="{FF2B5EF4-FFF2-40B4-BE49-F238E27FC236}">
                <a16:creationId xmlns:a16="http://schemas.microsoft.com/office/drawing/2014/main" id="{3CCD9787-0FEA-C9E9-C3D7-26F8F95A452C}"/>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8" name="Footer Placeholder 7">
            <a:extLst>
              <a:ext uri="{FF2B5EF4-FFF2-40B4-BE49-F238E27FC236}">
                <a16:creationId xmlns:a16="http://schemas.microsoft.com/office/drawing/2014/main" id="{847679DE-7887-04B9-1100-C5B718402C27}"/>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9" name="Slide Number Placeholder 8">
            <a:extLst>
              <a:ext uri="{FF2B5EF4-FFF2-40B4-BE49-F238E27FC236}">
                <a16:creationId xmlns:a16="http://schemas.microsoft.com/office/drawing/2014/main" id="{C39C3E93-CD1B-D998-7EAF-D82689F5E5A7}"/>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1837630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CBC5-C925-730F-9D02-9A13FAF215B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EG"/>
          </a:p>
        </p:txBody>
      </p:sp>
      <p:sp>
        <p:nvSpPr>
          <p:cNvPr id="3" name="Date Placeholder 2">
            <a:extLst>
              <a:ext uri="{FF2B5EF4-FFF2-40B4-BE49-F238E27FC236}">
                <a16:creationId xmlns:a16="http://schemas.microsoft.com/office/drawing/2014/main" id="{15A7300C-632E-7B59-6891-11CD83C2A730}"/>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4" name="Footer Placeholder 3">
            <a:extLst>
              <a:ext uri="{FF2B5EF4-FFF2-40B4-BE49-F238E27FC236}">
                <a16:creationId xmlns:a16="http://schemas.microsoft.com/office/drawing/2014/main" id="{EC328B53-03EF-0285-DC5D-DAE1A57A79E6}"/>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5" name="Slide Number Placeholder 4">
            <a:extLst>
              <a:ext uri="{FF2B5EF4-FFF2-40B4-BE49-F238E27FC236}">
                <a16:creationId xmlns:a16="http://schemas.microsoft.com/office/drawing/2014/main" id="{3DB35C6B-A695-8A32-BB0A-6585035747C4}"/>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169992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D1758-F107-5A03-E893-4F83135A57D2}"/>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3" name="Footer Placeholder 2">
            <a:extLst>
              <a:ext uri="{FF2B5EF4-FFF2-40B4-BE49-F238E27FC236}">
                <a16:creationId xmlns:a16="http://schemas.microsoft.com/office/drawing/2014/main" id="{FD576C7A-3B5E-D913-FBAA-2EBEAA6E32E8}"/>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4" name="Slide Number Placeholder 3">
            <a:extLst>
              <a:ext uri="{FF2B5EF4-FFF2-40B4-BE49-F238E27FC236}">
                <a16:creationId xmlns:a16="http://schemas.microsoft.com/office/drawing/2014/main" id="{A09EFCE8-B864-5F29-FA48-E4FFF2E90CA9}"/>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1454033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0756-C252-CB41-851B-EE1D5F7185F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EG"/>
          </a:p>
        </p:txBody>
      </p:sp>
      <p:sp>
        <p:nvSpPr>
          <p:cNvPr id="3" name="Content Placeholder 2">
            <a:extLst>
              <a:ext uri="{FF2B5EF4-FFF2-40B4-BE49-F238E27FC236}">
                <a16:creationId xmlns:a16="http://schemas.microsoft.com/office/drawing/2014/main" id="{D74D3D94-8DB4-2695-31D2-F7FB5089E3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G"/>
          </a:p>
        </p:txBody>
      </p:sp>
      <p:sp>
        <p:nvSpPr>
          <p:cNvPr id="4" name="Text Placeholder 3">
            <a:extLst>
              <a:ext uri="{FF2B5EF4-FFF2-40B4-BE49-F238E27FC236}">
                <a16:creationId xmlns:a16="http://schemas.microsoft.com/office/drawing/2014/main" id="{4506DFC9-B493-6B5E-53B7-27A660FA8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BDA04B0-0A4C-5F54-C461-C17F9DF7A8B9}"/>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6" name="Footer Placeholder 5">
            <a:extLst>
              <a:ext uri="{FF2B5EF4-FFF2-40B4-BE49-F238E27FC236}">
                <a16:creationId xmlns:a16="http://schemas.microsoft.com/office/drawing/2014/main" id="{22E194A9-3231-D143-9EC9-73E741949617}"/>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7" name="Slide Number Placeholder 6">
            <a:extLst>
              <a:ext uri="{FF2B5EF4-FFF2-40B4-BE49-F238E27FC236}">
                <a16:creationId xmlns:a16="http://schemas.microsoft.com/office/drawing/2014/main" id="{7E6880AC-4904-34BF-8A36-C78C6A4493A4}"/>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216118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3D78-154E-0E94-94A8-1E6D70C6904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EG"/>
          </a:p>
        </p:txBody>
      </p:sp>
      <p:sp>
        <p:nvSpPr>
          <p:cNvPr id="3" name="Picture Placeholder 2">
            <a:extLst>
              <a:ext uri="{FF2B5EF4-FFF2-40B4-BE49-F238E27FC236}">
                <a16:creationId xmlns:a16="http://schemas.microsoft.com/office/drawing/2014/main" id="{D0C91A2E-A84D-2D00-F215-71C96E90B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223DA7C5-2B46-7C06-72A5-3AF771307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DD9795-A481-1BA8-56A5-1BC4AC702C63}"/>
              </a:ext>
            </a:extLst>
          </p:cNvPr>
          <p:cNvSpPr>
            <a:spLocks noGrp="1"/>
          </p:cNvSpPr>
          <p:nvPr>
            <p:ph type="dt" sz="half" idx="10"/>
          </p:nvPr>
        </p:nvSpPr>
        <p:spPr/>
        <p:txBody>
          <a:bodyPr/>
          <a:lstStyle/>
          <a:p>
            <a:fld id="{A2B6524D-E121-B54B-9859-36C1546766AB}" type="datetimeFigureOut">
              <a:rPr lang="en-EG" smtClean="0"/>
              <a:t>03/09/2024</a:t>
            </a:fld>
            <a:endParaRPr lang="en-EG"/>
          </a:p>
        </p:txBody>
      </p:sp>
      <p:sp>
        <p:nvSpPr>
          <p:cNvPr id="6" name="Footer Placeholder 5">
            <a:extLst>
              <a:ext uri="{FF2B5EF4-FFF2-40B4-BE49-F238E27FC236}">
                <a16:creationId xmlns:a16="http://schemas.microsoft.com/office/drawing/2014/main" id="{CD3A2464-2404-1CB6-D75B-E5F0C6BC8C1F}"/>
              </a:ext>
            </a:extLst>
          </p:cNvPr>
          <p:cNvSpPr>
            <a:spLocks noGrp="1"/>
          </p:cNvSpPr>
          <p:nvPr>
            <p:ph type="ftr" sz="quarter" idx="11"/>
          </p:nvPr>
        </p:nvSpPr>
        <p:spPr>
          <a:xfrm>
            <a:off x="4038600" y="6356350"/>
            <a:ext cx="4114800" cy="365125"/>
          </a:xfrm>
          <a:prstGeom prst="rect">
            <a:avLst/>
          </a:prstGeom>
        </p:spPr>
        <p:txBody>
          <a:bodyPr/>
          <a:lstStyle/>
          <a:p>
            <a:endParaRPr lang="en-EG"/>
          </a:p>
        </p:txBody>
      </p:sp>
      <p:sp>
        <p:nvSpPr>
          <p:cNvPr id="7" name="Slide Number Placeholder 6">
            <a:extLst>
              <a:ext uri="{FF2B5EF4-FFF2-40B4-BE49-F238E27FC236}">
                <a16:creationId xmlns:a16="http://schemas.microsoft.com/office/drawing/2014/main" id="{A2946643-9FAB-7BB3-D685-8339794C98BB}"/>
              </a:ext>
            </a:extLst>
          </p:cNvPr>
          <p:cNvSpPr>
            <a:spLocks noGrp="1"/>
          </p:cNvSpPr>
          <p:nvPr>
            <p:ph type="sldNum" sz="quarter" idx="12"/>
          </p:nvPr>
        </p:nvSpPr>
        <p:spPr/>
        <p:txBody>
          <a:bodyPr/>
          <a:lstStyle/>
          <a:p>
            <a:fld id="{9D54AF7C-DEC9-5C42-ABB6-39BC698B79E6}" type="slidenum">
              <a:rPr lang="en-EG" smtClean="0"/>
              <a:t>‹#›</a:t>
            </a:fld>
            <a:endParaRPr lang="en-EG"/>
          </a:p>
        </p:txBody>
      </p:sp>
    </p:spTree>
    <p:extLst>
      <p:ext uri="{BB962C8B-B14F-4D97-AF65-F5344CB8AC3E}">
        <p14:creationId xmlns:p14="http://schemas.microsoft.com/office/powerpoint/2010/main" val="2164739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266F6C-3DAF-4051-0F9A-7DF13DFD2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EG" dirty="0"/>
          </a:p>
        </p:txBody>
      </p:sp>
      <p:sp>
        <p:nvSpPr>
          <p:cNvPr id="4" name="Date Placeholder 3">
            <a:extLst>
              <a:ext uri="{FF2B5EF4-FFF2-40B4-BE49-F238E27FC236}">
                <a16:creationId xmlns:a16="http://schemas.microsoft.com/office/drawing/2014/main" id="{2A72DD08-B8FD-9CCE-C9B0-9FEB61AA23E2}"/>
              </a:ext>
            </a:extLst>
          </p:cNvPr>
          <p:cNvSpPr>
            <a:spLocks noGrp="1"/>
          </p:cNvSpPr>
          <p:nvPr>
            <p:ph type="dt" sz="half" idx="2"/>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B6524D-E121-B54B-9859-36C1546766AB}" type="datetimeFigureOut">
              <a:rPr lang="en-EG" smtClean="0"/>
              <a:t>03/09/2024</a:t>
            </a:fld>
            <a:endParaRPr lang="en-EG"/>
          </a:p>
        </p:txBody>
      </p:sp>
      <p:sp>
        <p:nvSpPr>
          <p:cNvPr id="6" name="Slide Number Placeholder 5">
            <a:extLst>
              <a:ext uri="{FF2B5EF4-FFF2-40B4-BE49-F238E27FC236}">
                <a16:creationId xmlns:a16="http://schemas.microsoft.com/office/drawing/2014/main" id="{B75EA8FB-3759-CDD2-44A6-2D4FD77D9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4AF7C-DEC9-5C42-ABB6-39BC698B79E6}" type="slidenum">
              <a:rPr lang="en-EG" smtClean="0"/>
              <a:t>‹#›</a:t>
            </a:fld>
            <a:endParaRPr lang="en-EG"/>
          </a:p>
        </p:txBody>
      </p:sp>
      <p:sp>
        <p:nvSpPr>
          <p:cNvPr id="9" name="Titel 6">
            <a:extLst>
              <a:ext uri="{FF2B5EF4-FFF2-40B4-BE49-F238E27FC236}">
                <a16:creationId xmlns:a16="http://schemas.microsoft.com/office/drawing/2014/main" id="{D618C9D3-DC77-4EA5-9BE0-8D58E057BCCB}"/>
              </a:ext>
            </a:extLst>
          </p:cNvPr>
          <p:cNvSpPr txBox="1">
            <a:spLocks/>
          </p:cNvSpPr>
          <p:nvPr userDrawn="1"/>
        </p:nvSpPr>
        <p:spPr bwMode="gray">
          <a:xfrm>
            <a:off x="0" y="0"/>
            <a:ext cx="12192000" cy="11092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w="9525">
            <a:noFill/>
            <a:miter lim="800000"/>
            <a:headEnd/>
            <a:tailEnd/>
          </a:ln>
        </p:spPr>
        <p:txBody>
          <a:bodyPr vert="horz" wrap="square" lIns="216000" tIns="90000" rIns="216000" bIns="216000"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itchFamily="34" charset="0"/>
              <a:ea typeface="+mj-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mj-lt"/>
                <a:ea typeface="+mj-ea"/>
                <a:cs typeface="Arial" pitchFamily="34" charset="0"/>
              </a:rPr>
              <a:t>	</a:t>
            </a:r>
            <a:endParaRPr kumimoji="0" lang="en-US" sz="2400" b="0" i="0" u="none" strike="noStrike" kern="0" cap="none" spc="0" normalizeH="0" baseline="0" noProof="0" dirty="0">
              <a:ln>
                <a:noFill/>
              </a:ln>
              <a:solidFill>
                <a:srgbClr val="FFFFFF"/>
              </a:solidFill>
              <a:effectLst/>
              <a:uLnTx/>
              <a:uFillTx/>
              <a:latin typeface="+mj-lt"/>
              <a:ea typeface="+mj-ea"/>
              <a:cs typeface="Arial" pitchFamily="34" charset="0"/>
            </a:endParaRPr>
          </a:p>
        </p:txBody>
      </p:sp>
      <p:pic>
        <p:nvPicPr>
          <p:cNvPr id="10" name="Picture 6" descr="Siemens-Logo - EIT RawMaterials">
            <a:extLst>
              <a:ext uri="{FF2B5EF4-FFF2-40B4-BE49-F238E27FC236}">
                <a16:creationId xmlns:a16="http://schemas.microsoft.com/office/drawing/2014/main" id="{032537C4-4420-9D7B-666B-8235F1B0278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135750" y="210596"/>
            <a:ext cx="1625327" cy="6880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4">
            <a:extLst>
              <a:ext uri="{FF2B5EF4-FFF2-40B4-BE49-F238E27FC236}">
                <a16:creationId xmlns:a16="http://schemas.microsoft.com/office/drawing/2014/main" id="{B16895E2-2605-1AB4-EB0C-E071E1E72E6F}"/>
              </a:ext>
            </a:extLst>
          </p:cNvPr>
          <p:cNvSpPr>
            <a:spLocks noGrp="1"/>
          </p:cNvSpPr>
          <p:nvPr>
            <p:ph type="title"/>
          </p:nvPr>
        </p:nvSpPr>
        <p:spPr>
          <a:xfrm>
            <a:off x="260131" y="0"/>
            <a:ext cx="10515600" cy="1325563"/>
          </a:xfrm>
          <a:prstGeom prst="rect">
            <a:avLst/>
          </a:prstGeom>
        </p:spPr>
        <p:txBody>
          <a:bodyPr vert="horz" lIns="91440" tIns="45720" rIns="91440" bIns="45720" rtlCol="0" anchor="ctr">
            <a:normAutofit/>
          </a:bodyPr>
          <a:lstStyle/>
          <a:p>
            <a:r>
              <a:rPr lang="en-GB"/>
              <a:t>Click to edit Master title style</a:t>
            </a:r>
            <a:endParaRPr lang="en-EG"/>
          </a:p>
        </p:txBody>
      </p:sp>
    </p:spTree>
    <p:extLst>
      <p:ext uri="{BB962C8B-B14F-4D97-AF65-F5344CB8AC3E}">
        <p14:creationId xmlns:p14="http://schemas.microsoft.com/office/powerpoint/2010/main" val="834228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220.png"/><Relationship Id="rId34" Type="http://schemas.openxmlformats.org/officeDocument/2006/relationships/customXml" Target="../ink/ink17.xml"/><Relationship Id="rId7" Type="http://schemas.openxmlformats.org/officeDocument/2006/relationships/image" Target="../media/image34.emf"/><Relationship Id="rId12" Type="http://schemas.openxmlformats.org/officeDocument/2006/relationships/customXml" Target="../ink/ink6.xml"/><Relationship Id="rId17" Type="http://schemas.openxmlformats.org/officeDocument/2006/relationships/image" Target="../media/image39.emf"/><Relationship Id="rId25" Type="http://schemas.openxmlformats.org/officeDocument/2006/relationships/image" Target="../media/image41.emf"/><Relationship Id="rId33" Type="http://schemas.openxmlformats.org/officeDocument/2006/relationships/image" Target="../media/image45.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6.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47.png"/><Relationship Id="rId5" Type="http://schemas.openxmlformats.org/officeDocument/2006/relationships/image" Target="../media/image33.emf"/><Relationship Id="rId15" Type="http://schemas.openxmlformats.org/officeDocument/2006/relationships/image" Target="../media/image38.emf"/><Relationship Id="rId23" Type="http://schemas.openxmlformats.org/officeDocument/2006/relationships/image" Target="../media/image40.emf"/><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300.png"/><Relationship Id="rId31" Type="http://schemas.openxmlformats.org/officeDocument/2006/relationships/image" Target="../media/image44.emf"/><Relationship Id="rId4" Type="http://schemas.openxmlformats.org/officeDocument/2006/relationships/customXml" Target="../ink/ink2.xml"/><Relationship Id="rId9" Type="http://schemas.openxmlformats.org/officeDocument/2006/relationships/image" Target="../media/image35.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42.emf"/><Relationship Id="rId30" Type="http://schemas.openxmlformats.org/officeDocument/2006/relationships/customXml" Target="../ink/ink15.xml"/><Relationship Id="rId35" Type="http://schemas.openxmlformats.org/officeDocument/2006/relationships/image" Target="../media/image290.png"/><Relationship Id="rId8" Type="http://schemas.openxmlformats.org/officeDocument/2006/relationships/customXml" Target="../ink/ink4.xml"/><Relationship Id="rId3"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celerate vehicle performance verification for autonomous driving systems">
            <a:extLst>
              <a:ext uri="{FF2B5EF4-FFF2-40B4-BE49-F238E27FC236}">
                <a16:creationId xmlns:a16="http://schemas.microsoft.com/office/drawing/2014/main" id="{71B3B9F6-41F4-5452-FF82-7820F97B7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6">
            <a:extLst>
              <a:ext uri="{FF2B5EF4-FFF2-40B4-BE49-F238E27FC236}">
                <a16:creationId xmlns:a16="http://schemas.microsoft.com/office/drawing/2014/main" id="{DB9908D6-D3F7-708C-7408-684D09DE2BB0}"/>
              </a:ext>
            </a:extLst>
          </p:cNvPr>
          <p:cNvSpPr txBox="1">
            <a:spLocks/>
          </p:cNvSpPr>
          <p:nvPr/>
        </p:nvSpPr>
        <p:spPr bwMode="gray">
          <a:xfrm>
            <a:off x="585021" y="4716933"/>
            <a:ext cx="7245186" cy="1463150"/>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w="9525">
            <a:noFill/>
            <a:miter lim="800000"/>
            <a:headEnd/>
            <a:tailEnd/>
          </a:ln>
        </p:spPr>
        <p:txBody>
          <a:bodyPr vert="horz" wrap="square" lIns="216000" tIns="90000" rIns="216000" bIns="216000"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5400" b="0" i="0" dirty="0">
                <a:solidFill>
                  <a:schemeClr val="bg1"/>
                </a:solidFill>
                <a:effectLst/>
                <a:latin typeface="Google Sans"/>
              </a:rPr>
              <a:t>Cryptography</a:t>
            </a:r>
            <a:br>
              <a:rPr kumimoji="0" lang="en-US" sz="4000" b="1" i="0" u="none" strike="noStrike" kern="0" cap="none" spc="0" normalizeH="0" baseline="0" noProof="0" dirty="0">
                <a:ln>
                  <a:noFill/>
                </a:ln>
                <a:solidFill>
                  <a:srgbClr val="FFFFFF"/>
                </a:solidFill>
                <a:effectLst/>
                <a:uLnTx/>
                <a:uFillTx/>
                <a:latin typeface="Arial" pitchFamily="34" charset="0"/>
                <a:ea typeface="+mj-ea"/>
                <a:cs typeface="Arial" pitchFamily="34" charset="0"/>
              </a:rPr>
            </a:br>
            <a:br>
              <a:rPr kumimoji="0" lang="en-US" sz="1000" b="0" i="0" u="none" strike="noStrike" kern="0" cap="none" spc="0" normalizeH="0" baseline="0" noProof="0" dirty="0">
                <a:ln>
                  <a:noFill/>
                </a:ln>
                <a:solidFill>
                  <a:srgbClr val="FFFFFF"/>
                </a:solidFill>
                <a:effectLst/>
                <a:uLnTx/>
                <a:uFillTx/>
                <a:latin typeface="Arial" pitchFamily="34" charset="0"/>
                <a:ea typeface="+mj-ea"/>
                <a:cs typeface="Arial" pitchFamily="34" charset="0"/>
              </a:rPr>
            </a:br>
            <a:r>
              <a:rPr kumimoji="0" lang="en-US" sz="1100" b="0" i="0" u="none" strike="noStrike" kern="0" cap="none" spc="0" normalizeH="0" baseline="0" noProof="0" dirty="0">
                <a:ln>
                  <a:noFill/>
                </a:ln>
                <a:solidFill>
                  <a:srgbClr val="FFFFFF"/>
                </a:solidFill>
                <a:effectLst/>
                <a:uLnTx/>
                <a:uFillTx/>
                <a:latin typeface="Arial" pitchFamily="34" charset="0"/>
                <a:ea typeface="+mj-ea"/>
                <a:cs typeface="Arial" pitchFamily="34" charset="0"/>
              </a:rPr>
              <a:t>Submitted to: Dr. </a:t>
            </a:r>
            <a:r>
              <a:rPr lang="en-US" sz="1100" b="0" kern="0" dirty="0"/>
              <a:t>Mona Helmy</a:t>
            </a:r>
            <a:endParaRPr kumimoji="0" lang="en-US" sz="2000" b="0" i="0" u="none" strike="noStrike" kern="0" cap="none" spc="0" normalizeH="0" baseline="0" noProof="0" dirty="0">
              <a:ln>
                <a:noFill/>
              </a:ln>
              <a:solidFill>
                <a:srgbClr val="FFFFFF"/>
              </a:solidFill>
              <a:effectLst/>
              <a:uLnTx/>
              <a:uFillTx/>
              <a:latin typeface="Arial" pitchFamily="34" charset="0"/>
              <a:ea typeface="+mj-ea"/>
              <a:cs typeface="Arial" pitchFamily="34" charset="0"/>
            </a:endParaRPr>
          </a:p>
        </p:txBody>
      </p:sp>
      <p:pic>
        <p:nvPicPr>
          <p:cNvPr id="1030" name="Picture 6" descr="Siemens-Logo - EIT RawMaterials">
            <a:extLst>
              <a:ext uri="{FF2B5EF4-FFF2-40B4-BE49-F238E27FC236}">
                <a16:creationId xmlns:a16="http://schemas.microsoft.com/office/drawing/2014/main" id="{B8126E0A-B6F7-2821-FB43-269542B92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901" y="348941"/>
            <a:ext cx="2765752" cy="117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728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4CD86B-5596-4BEA-AB3C-3388FC379438}"/>
              </a:ext>
            </a:extLst>
          </p:cNvPr>
          <p:cNvPicPr>
            <a:picLocks noGrp="1" noChangeAspect="1"/>
          </p:cNvPicPr>
          <p:nvPr>
            <p:ph idx="1"/>
          </p:nvPr>
        </p:nvPicPr>
        <p:blipFill>
          <a:blip r:embed="rId2"/>
          <a:stretch>
            <a:fillRect/>
          </a:stretch>
        </p:blipFill>
        <p:spPr>
          <a:xfrm>
            <a:off x="6096000" y="1159799"/>
            <a:ext cx="5737934" cy="5686210"/>
          </a:xfrm>
          <a:prstGeom prst="rect">
            <a:avLst/>
          </a:prstGeom>
        </p:spPr>
      </p:pic>
      <p:sp>
        <p:nvSpPr>
          <p:cNvPr id="6" name="TextBox 5">
            <a:extLst>
              <a:ext uri="{FF2B5EF4-FFF2-40B4-BE49-F238E27FC236}">
                <a16:creationId xmlns:a16="http://schemas.microsoft.com/office/drawing/2014/main" id="{DACE01A5-2AF4-4717-87B6-160F6C50931E}"/>
              </a:ext>
            </a:extLst>
          </p:cNvPr>
          <p:cNvSpPr txBox="1"/>
          <p:nvPr/>
        </p:nvSpPr>
        <p:spPr>
          <a:xfrm>
            <a:off x="606639" y="1544081"/>
            <a:ext cx="4348819" cy="2954655"/>
          </a:xfrm>
          <a:prstGeom prst="rect">
            <a:avLst/>
          </a:prstGeom>
          <a:noFill/>
        </p:spPr>
        <p:txBody>
          <a:bodyPr wrap="square">
            <a:spAutoFit/>
          </a:bodyPr>
          <a:lstStyle/>
          <a:p>
            <a:pPr algn="just"/>
            <a:r>
              <a:rPr lang="en-US" sz="2000" dirty="0">
                <a:solidFill>
                  <a:srgbClr val="FF0000"/>
                </a:solidFill>
                <a:latin typeface="DM Sans" pitchFamily="2" charset="0"/>
              </a:rPr>
              <a:t>Use case </a:t>
            </a:r>
            <a:r>
              <a:rPr lang="en-US" sz="2000" dirty="0">
                <a:latin typeface="DM Sans" pitchFamily="2" charset="0"/>
              </a:rPr>
              <a:t>at which we recommend authentication over encryption of plaintext</a:t>
            </a:r>
          </a:p>
          <a:p>
            <a:pPr marL="285750" indent="-285750" algn="just">
              <a:buFont typeface="Arial" panose="020B0604020202020204" pitchFamily="34" charset="0"/>
              <a:buChar char="•"/>
            </a:pPr>
            <a:endParaRPr lang="en-US" b="0" i="0" dirty="0">
              <a:effectLst/>
              <a:latin typeface="DM Sans" pitchFamily="2" charset="0"/>
            </a:endParaRPr>
          </a:p>
          <a:p>
            <a:pPr marL="742950" lvl="1" indent="-285750" algn="just">
              <a:buFont typeface="Arial" panose="020B0604020202020204" pitchFamily="34" charset="0"/>
              <a:buChar char="•"/>
            </a:pPr>
            <a:r>
              <a:rPr lang="en-US" b="0" i="0" dirty="0">
                <a:effectLst/>
                <a:latin typeface="DM Sans" pitchFamily="2" charset="0"/>
              </a:rPr>
              <a:t>plaintext is large book</a:t>
            </a:r>
          </a:p>
          <a:p>
            <a:pPr marL="742950" lvl="1" indent="-285750" algn="just">
              <a:buFont typeface="Arial" panose="020B0604020202020204" pitchFamily="34" charset="0"/>
              <a:buChar char="•"/>
            </a:pPr>
            <a:endParaRPr lang="en-US" b="0" i="0" dirty="0">
              <a:effectLst/>
              <a:latin typeface="DM Sans" pitchFamily="2" charset="0"/>
            </a:endParaRPr>
          </a:p>
          <a:p>
            <a:pPr marL="742950" lvl="1" indent="-285750" algn="just">
              <a:buFont typeface="Arial" panose="020B0604020202020204" pitchFamily="34" charset="0"/>
              <a:buChar char="•"/>
            </a:pPr>
            <a:r>
              <a:rPr lang="en-US" b="0" i="0" dirty="0">
                <a:effectLst/>
                <a:latin typeface="DM Sans" pitchFamily="2" charset="0"/>
              </a:rPr>
              <a:t>I want to ensure that no one edit it during transmission.</a:t>
            </a:r>
          </a:p>
          <a:p>
            <a:pPr marL="742950" lvl="1" indent="-285750" algn="just">
              <a:buFont typeface="Arial" panose="020B0604020202020204" pitchFamily="34" charset="0"/>
              <a:buChar char="•"/>
            </a:pPr>
            <a:endParaRPr lang="en-US" b="0" i="0" dirty="0">
              <a:effectLst/>
              <a:latin typeface="DM Sans" pitchFamily="2" charset="0"/>
            </a:endParaRPr>
          </a:p>
          <a:p>
            <a:pPr marL="742950" lvl="1" indent="-285750" algn="just">
              <a:buFont typeface="Arial" panose="020B0604020202020204" pitchFamily="34" charset="0"/>
              <a:buChar char="•"/>
            </a:pPr>
            <a:r>
              <a:rPr lang="en-US" b="0" i="0" dirty="0">
                <a:effectLst/>
                <a:latin typeface="DM Sans" pitchFamily="2" charset="0"/>
              </a:rPr>
              <a:t>it is okay if anyone could read it</a:t>
            </a:r>
            <a:endParaRPr lang="en-US" dirty="0"/>
          </a:p>
        </p:txBody>
      </p:sp>
      <p:sp>
        <p:nvSpPr>
          <p:cNvPr id="7" name="Title 2">
            <a:extLst>
              <a:ext uri="{FF2B5EF4-FFF2-40B4-BE49-F238E27FC236}">
                <a16:creationId xmlns:a16="http://schemas.microsoft.com/office/drawing/2014/main" id="{C78E10DD-B574-3748-EFBC-80F3A2C3A838}"/>
              </a:ext>
            </a:extLst>
          </p:cNvPr>
          <p:cNvSpPr>
            <a:spLocks noGrp="1"/>
          </p:cNvSpPr>
          <p:nvPr>
            <p:ph type="title"/>
          </p:nvPr>
        </p:nvSpPr>
        <p:spPr>
          <a:xfrm>
            <a:off x="533400" y="301625"/>
            <a:ext cx="8988425" cy="533400"/>
          </a:xfrm>
        </p:spPr>
        <p:txBody>
          <a:bodyPr>
            <a:normAutofit fontScale="90000"/>
          </a:bodyPr>
          <a:lstStyle/>
          <a:p>
            <a:r>
              <a:rPr lang="en-US" dirty="0">
                <a:latin typeface="Calibri Light (Headings)"/>
              </a:rPr>
              <a:t>Security Concepts: </a:t>
            </a:r>
            <a:r>
              <a:rPr lang="en-US" sz="4400" dirty="0">
                <a:latin typeface="Calibri Light (Headings)"/>
              </a:rPr>
              <a:t>Authentication</a:t>
            </a:r>
            <a:endParaRPr lang="en-US" dirty="0">
              <a:latin typeface="Calibri Light (Headings)"/>
            </a:endParaRPr>
          </a:p>
        </p:txBody>
      </p:sp>
    </p:spTree>
    <p:extLst>
      <p:ext uri="{BB962C8B-B14F-4D97-AF65-F5344CB8AC3E}">
        <p14:creationId xmlns:p14="http://schemas.microsoft.com/office/powerpoint/2010/main" val="75630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02FC-FBBF-4BE8-8FB0-439A9314322C}"/>
              </a:ext>
            </a:extLst>
          </p:cNvPr>
          <p:cNvSpPr>
            <a:spLocks noGrp="1"/>
          </p:cNvSpPr>
          <p:nvPr>
            <p:ph type="title"/>
          </p:nvPr>
        </p:nvSpPr>
        <p:spPr>
          <a:xfrm>
            <a:off x="533400" y="311897"/>
            <a:ext cx="8988972" cy="533484"/>
          </a:xfrm>
        </p:spPr>
        <p:txBody>
          <a:bodyPr>
            <a:normAutofit fontScale="90000"/>
          </a:bodyPr>
          <a:lstStyle/>
          <a:p>
            <a:r>
              <a:rPr lang="en-US" dirty="0">
                <a:latin typeface="Calibri Light (Headings)"/>
              </a:rPr>
              <a:t>Security Concepts: </a:t>
            </a:r>
            <a:r>
              <a:rPr lang="en-US" sz="4400" dirty="0">
                <a:latin typeface="Calibri Light (Headings)"/>
              </a:rPr>
              <a:t>Data Integrity Check</a:t>
            </a:r>
            <a:endParaRPr lang="en-US" dirty="0">
              <a:latin typeface="Calibri Light (Headings)"/>
            </a:endParaRPr>
          </a:p>
        </p:txBody>
      </p:sp>
      <p:pic>
        <p:nvPicPr>
          <p:cNvPr id="4" name="Picture 3">
            <a:extLst>
              <a:ext uri="{FF2B5EF4-FFF2-40B4-BE49-F238E27FC236}">
                <a16:creationId xmlns:a16="http://schemas.microsoft.com/office/drawing/2014/main" id="{A7D90A63-5E1F-4515-B12C-004AB7332065}"/>
              </a:ext>
            </a:extLst>
          </p:cNvPr>
          <p:cNvPicPr>
            <a:picLocks noChangeAspect="1"/>
          </p:cNvPicPr>
          <p:nvPr/>
        </p:nvPicPr>
        <p:blipFill rotWithShape="1">
          <a:blip r:embed="rId2"/>
          <a:srcRect l="29435" t="40566" r="26532" b="38351"/>
          <a:stretch/>
        </p:blipFill>
        <p:spPr>
          <a:xfrm>
            <a:off x="2657897" y="1825459"/>
            <a:ext cx="9199506" cy="2477729"/>
          </a:xfrm>
          <a:prstGeom prst="rect">
            <a:avLst/>
          </a:prstGeom>
        </p:spPr>
      </p:pic>
      <p:sp>
        <p:nvSpPr>
          <p:cNvPr id="6" name="TextBox 5">
            <a:extLst>
              <a:ext uri="{FF2B5EF4-FFF2-40B4-BE49-F238E27FC236}">
                <a16:creationId xmlns:a16="http://schemas.microsoft.com/office/drawing/2014/main" id="{CDB2E902-8715-4FA5-A1BB-2B2A38F3D7E8}"/>
              </a:ext>
            </a:extLst>
          </p:cNvPr>
          <p:cNvSpPr txBox="1"/>
          <p:nvPr/>
        </p:nvSpPr>
        <p:spPr>
          <a:xfrm>
            <a:off x="764220" y="4124501"/>
            <a:ext cx="3709457" cy="2246769"/>
          </a:xfrm>
          <a:prstGeom prst="rect">
            <a:avLst/>
          </a:prstGeom>
          <a:noFill/>
        </p:spPr>
        <p:txBody>
          <a:bodyPr wrap="square">
            <a:spAutoFit/>
          </a:bodyPr>
          <a:lstStyle/>
          <a:p>
            <a:pPr algn="just"/>
            <a:r>
              <a:rPr lang="en-US" sz="2000" dirty="0">
                <a:solidFill>
                  <a:srgbClr val="FF0000"/>
                </a:solidFill>
                <a:latin typeface="DM Sans" pitchFamily="2" charset="0"/>
              </a:rPr>
              <a:t>Use case </a:t>
            </a:r>
          </a:p>
          <a:p>
            <a:pPr marL="1200150" lvl="2" indent="-285750" algn="just">
              <a:buFont typeface="Arial" panose="020B0604020202020204" pitchFamily="34" charset="0"/>
              <a:buChar char="•"/>
            </a:pPr>
            <a:endParaRPr lang="en-US" sz="2000" b="0" i="0" dirty="0">
              <a:effectLst/>
              <a:latin typeface="DM Sans" pitchFamily="2" charset="0"/>
            </a:endParaRPr>
          </a:p>
          <a:p>
            <a:pPr marL="742950" lvl="1" indent="-285750" algn="just">
              <a:buFont typeface="Arial" panose="020B0604020202020204" pitchFamily="34" charset="0"/>
              <a:buChar char="•"/>
            </a:pPr>
            <a:r>
              <a:rPr lang="en-US" sz="2000" dirty="0">
                <a:latin typeface="DM Sans" pitchFamily="2" charset="0"/>
              </a:rPr>
              <a:t>When we want to store data in the memory, and we want to sure that no one have modify this data</a:t>
            </a:r>
            <a:endParaRPr lang="en-US" sz="2000" dirty="0"/>
          </a:p>
        </p:txBody>
      </p:sp>
    </p:spTree>
    <p:extLst>
      <p:ext uri="{BB962C8B-B14F-4D97-AF65-F5344CB8AC3E}">
        <p14:creationId xmlns:p14="http://schemas.microsoft.com/office/powerpoint/2010/main" val="146523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BE895-C0E6-49F3-B101-3482AAB257BA}"/>
              </a:ext>
            </a:extLst>
          </p:cNvPr>
          <p:cNvSpPr>
            <a:spLocks noGrp="1"/>
          </p:cNvSpPr>
          <p:nvPr>
            <p:ph type="title"/>
          </p:nvPr>
        </p:nvSpPr>
        <p:spPr/>
        <p:txBody>
          <a:bodyPr>
            <a:normAutofit fontScale="90000"/>
          </a:bodyPr>
          <a:lstStyle/>
          <a:p>
            <a:r>
              <a:rPr lang="en-US" dirty="0">
                <a:latin typeface="Calibri Light (Headings)"/>
              </a:rPr>
              <a:t>Security Concepts: </a:t>
            </a:r>
            <a:r>
              <a:rPr lang="en-US" sz="4400" dirty="0">
                <a:latin typeface="Calibri Light (Headings)"/>
              </a:rPr>
              <a:t>Digital Signature </a:t>
            </a:r>
            <a:endParaRPr lang="en-US" dirty="0">
              <a:latin typeface="Calibri Light (Headings)"/>
            </a:endParaRPr>
          </a:p>
        </p:txBody>
      </p:sp>
      <p:pic>
        <p:nvPicPr>
          <p:cNvPr id="3076" name="Picture 4">
            <a:extLst>
              <a:ext uri="{FF2B5EF4-FFF2-40B4-BE49-F238E27FC236}">
                <a16:creationId xmlns:a16="http://schemas.microsoft.com/office/drawing/2014/main" id="{7BFB64BC-6F06-495F-9401-9A06959ED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812" y="1579819"/>
            <a:ext cx="10339364" cy="475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6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7409-37E9-4CF0-B482-85B30B77844B}"/>
              </a:ext>
            </a:extLst>
          </p:cNvPr>
          <p:cNvSpPr>
            <a:spLocks noGrp="1"/>
          </p:cNvSpPr>
          <p:nvPr>
            <p:ph type="title"/>
          </p:nvPr>
        </p:nvSpPr>
        <p:spPr/>
        <p:txBody>
          <a:bodyPr/>
          <a:lstStyle/>
          <a:p>
            <a:r>
              <a:rPr lang="en-US" dirty="0">
                <a:solidFill>
                  <a:schemeClr val="tx1"/>
                </a:solidFill>
              </a:rPr>
              <a:t>Overview</a:t>
            </a:r>
          </a:p>
        </p:txBody>
      </p:sp>
    </p:spTree>
    <p:extLst>
      <p:ext uri="{BB962C8B-B14F-4D97-AF65-F5344CB8AC3E}">
        <p14:creationId xmlns:p14="http://schemas.microsoft.com/office/powerpoint/2010/main" val="179204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5E69F-8331-8AF8-7553-464329F61F17}"/>
              </a:ext>
            </a:extLst>
          </p:cNvPr>
          <p:cNvSpPr>
            <a:spLocks noGrp="1"/>
          </p:cNvSpPr>
          <p:nvPr>
            <p:ph idx="1"/>
          </p:nvPr>
        </p:nvSpPr>
        <p:spPr>
          <a:xfrm>
            <a:off x="843379" y="4296838"/>
            <a:ext cx="10675028" cy="2134811"/>
          </a:xfrm>
        </p:spPr>
        <p:txBody>
          <a:bodyPr>
            <a:normAutofit fontScale="77500" lnSpcReduction="20000"/>
          </a:bodyPr>
          <a:lstStyle/>
          <a:p>
            <a:pPr marL="342900" indent="-342900"/>
            <a:r>
              <a:rPr lang="en-US" sz="1900" dirty="0">
                <a:latin typeface="Calibri" panose="020F0502020204030204" pitchFamily="34" charset="0"/>
                <a:ea typeface="Calibri" panose="020F0502020204030204" pitchFamily="34" charset="0"/>
                <a:cs typeface="Calibri" panose="020F0502020204030204" pitchFamily="34" charset="0"/>
              </a:rPr>
              <a:t>FC Crypto </a:t>
            </a:r>
          </a:p>
          <a:p>
            <a:pPr marL="742950" lvl="1" indent="-285750"/>
            <a:r>
              <a:rPr lang="en-US" sz="1900" dirty="0">
                <a:latin typeface="Calibri" panose="020F0502020204030204" pitchFamily="34" charset="0"/>
                <a:ea typeface="Calibri" panose="020F0502020204030204" pitchFamily="34" charset="0"/>
                <a:cs typeface="Calibri" panose="020F0502020204030204" pitchFamily="34" charset="0"/>
              </a:rPr>
              <a:t> foundation functional cluster.</a:t>
            </a:r>
          </a:p>
          <a:p>
            <a:pPr marL="742950" lvl="1" indent="-285750"/>
            <a:r>
              <a:rPr lang="en-US" sz="1900" dirty="0">
                <a:latin typeface="Calibri" panose="020F0502020204030204" pitchFamily="34" charset="0"/>
                <a:ea typeface="Calibri" panose="020F0502020204030204" pitchFamily="34" charset="0"/>
                <a:cs typeface="Calibri" panose="020F0502020204030204" pitchFamily="34" charset="0"/>
              </a:rPr>
              <a:t>offers applications and other Adaptive AUTOSAR Functional Cluster a standardized interface (CryptoAPI) for </a:t>
            </a:r>
          </a:p>
          <a:p>
            <a:pPr marL="1200150" lvl="2" indent="-285750"/>
            <a:r>
              <a:rPr lang="en-US" sz="1900" dirty="0">
                <a:latin typeface="NimbusSanL-Regu"/>
              </a:rPr>
              <a:t>access multiple implementations of cryptographic operations</a:t>
            </a:r>
            <a:endParaRPr lang="en-US" sz="1900" dirty="0">
              <a:latin typeface="Calibri" panose="020F0502020204030204" pitchFamily="34" charset="0"/>
              <a:ea typeface="Calibri" panose="020F0502020204030204" pitchFamily="34" charset="0"/>
              <a:cs typeface="Calibri" panose="020F0502020204030204" pitchFamily="34" charset="0"/>
            </a:endParaRPr>
          </a:p>
          <a:p>
            <a:pPr marL="1200150" lvl="2" indent="-285750"/>
            <a:r>
              <a:rPr lang="en-US" sz="1900" dirty="0">
                <a:latin typeface="Calibri" panose="020F0502020204030204" pitchFamily="34" charset="0"/>
                <a:ea typeface="Calibri" panose="020F0502020204030204" pitchFamily="34" charset="0"/>
                <a:cs typeface="Calibri" panose="020F0502020204030204" pitchFamily="34" charset="0"/>
              </a:rPr>
              <a:t>key management</a:t>
            </a:r>
          </a:p>
          <a:p>
            <a:pPr marL="1200150" lvl="2" indent="-285750"/>
            <a:r>
              <a:rPr lang="en-US" sz="1900" dirty="0">
                <a:latin typeface="Calibri" panose="020F0502020204030204" pitchFamily="34" charset="0"/>
                <a:ea typeface="Calibri" panose="020F0502020204030204" pitchFamily="34" charset="0"/>
                <a:cs typeface="Calibri" panose="020F0502020204030204" pitchFamily="34" charset="0"/>
              </a:rPr>
              <a:t>certificate handling.</a:t>
            </a:r>
          </a:p>
          <a:p>
            <a:pPr marL="742950" lvl="1" indent="-285750"/>
            <a:r>
              <a:rPr lang="en-US" sz="1900" dirty="0">
                <a:latin typeface="Calibri" panose="020F0502020204030204" pitchFamily="34" charset="0"/>
                <a:ea typeface="Calibri" panose="020F0502020204030204" pitchFamily="34" charset="0"/>
                <a:cs typeface="Calibri" panose="020F0502020204030204" pitchFamily="34" charset="0"/>
              </a:rPr>
              <a:t>supports </a:t>
            </a:r>
          </a:p>
          <a:p>
            <a:pPr marL="1200150" lvl="2" indent="-285750"/>
            <a:r>
              <a:rPr lang="en-US" sz="1900" dirty="0">
                <a:latin typeface="Calibri" panose="020F0502020204030204" pitchFamily="34" charset="0"/>
                <a:ea typeface="Calibri" panose="020F0502020204030204" pitchFamily="34" charset="0"/>
                <a:cs typeface="Calibri" panose="020F0502020204030204" pitchFamily="34" charset="0"/>
              </a:rPr>
              <a:t>symmetric-key cryptography.</a:t>
            </a:r>
          </a:p>
          <a:p>
            <a:pPr marL="1200150" lvl="2" indent="-285750"/>
            <a:r>
              <a:rPr lang="en-US" sz="1900" dirty="0">
                <a:latin typeface="Calibri" panose="020F0502020204030204" pitchFamily="34" charset="0"/>
                <a:ea typeface="Calibri" panose="020F0502020204030204" pitchFamily="34" charset="0"/>
                <a:cs typeface="Calibri" panose="020F0502020204030204" pitchFamily="34" charset="0"/>
              </a:rPr>
              <a:t>both public-key cryptography</a:t>
            </a:r>
          </a:p>
          <a:p>
            <a:pPr marL="0" indent="0" algn="just" defTabSz="914400" rtl="0" eaLnBrk="1" latinLnBrk="0" hangingPunct="1">
              <a:lnSpc>
                <a:spcPct val="150000"/>
              </a:lnSpc>
              <a:spcBef>
                <a:spcPts val="1000"/>
              </a:spcBef>
              <a:buFont typeface="Arial" panose="020B0604020202020204" pitchFamily="34" charset="0"/>
              <a:buNone/>
            </a:pPr>
            <a:endParaRPr lang="en-EG" sz="2000" dirty="0"/>
          </a:p>
        </p:txBody>
      </p:sp>
      <p:sp>
        <p:nvSpPr>
          <p:cNvPr id="3" name="Title 2">
            <a:extLst>
              <a:ext uri="{FF2B5EF4-FFF2-40B4-BE49-F238E27FC236}">
                <a16:creationId xmlns:a16="http://schemas.microsoft.com/office/drawing/2014/main" id="{D4E750F4-39C8-97C9-C435-B138F28E2BFA}"/>
              </a:ext>
            </a:extLst>
          </p:cNvPr>
          <p:cNvSpPr>
            <a:spLocks noGrp="1"/>
          </p:cNvSpPr>
          <p:nvPr>
            <p:ph type="title"/>
          </p:nvPr>
        </p:nvSpPr>
        <p:spPr/>
        <p:txBody>
          <a:bodyPr>
            <a:normAutofit fontScale="90000"/>
          </a:bodyPr>
          <a:lstStyle/>
          <a:p>
            <a:pPr algn="l" defTabSz="914400" rtl="1" eaLnBrk="1" latinLnBrk="0" hangingPunct="1">
              <a:lnSpc>
                <a:spcPct val="90000"/>
              </a:lnSpc>
              <a:spcBef>
                <a:spcPct val="0"/>
              </a:spcBef>
              <a:buNone/>
            </a:pPr>
            <a:r>
              <a:rPr lang="en-US" dirty="0"/>
              <a:t>Overview</a:t>
            </a:r>
            <a:endParaRPr lang="en-EG" dirty="0"/>
          </a:p>
        </p:txBody>
      </p:sp>
      <p:sp>
        <p:nvSpPr>
          <p:cNvPr id="4" name="TextBox 3">
            <a:extLst>
              <a:ext uri="{FF2B5EF4-FFF2-40B4-BE49-F238E27FC236}">
                <a16:creationId xmlns:a16="http://schemas.microsoft.com/office/drawing/2014/main" id="{C8C54F3D-E64B-19D6-B49A-9AE44B9D51BB}"/>
              </a:ext>
            </a:extLst>
          </p:cNvPr>
          <p:cNvSpPr txBox="1"/>
          <p:nvPr/>
        </p:nvSpPr>
        <p:spPr>
          <a:xfrm>
            <a:off x="3857297" y="1366345"/>
            <a:ext cx="184731" cy="369332"/>
          </a:xfrm>
          <a:prstGeom prst="rect">
            <a:avLst/>
          </a:prstGeom>
          <a:noFill/>
        </p:spPr>
        <p:txBody>
          <a:bodyPr wrap="none" rtlCol="0">
            <a:spAutoFit/>
          </a:bodyPr>
          <a:lstStyle/>
          <a:p>
            <a:endParaRPr lang="en-EG" dirty="0"/>
          </a:p>
        </p:txBody>
      </p:sp>
      <p:pic>
        <p:nvPicPr>
          <p:cNvPr id="1026" name="Picture 2">
            <a:extLst>
              <a:ext uri="{FF2B5EF4-FFF2-40B4-BE49-F238E27FC236}">
                <a16:creationId xmlns:a16="http://schemas.microsoft.com/office/drawing/2014/main" id="{132DBABA-092A-46C4-B5B1-F99B6A9B1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791" y="1194138"/>
            <a:ext cx="6683980" cy="29304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E4695B4-05C5-4CDC-9370-52F3A34F830A}"/>
              </a:ext>
            </a:extLst>
          </p:cNvPr>
          <p:cNvSpPr/>
          <p:nvPr/>
        </p:nvSpPr>
        <p:spPr>
          <a:xfrm>
            <a:off x="5455781" y="2895516"/>
            <a:ext cx="1118586" cy="5334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10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30DF00-DAB0-4AA4-BAB1-2DE903889214}"/>
              </a:ext>
            </a:extLst>
          </p:cNvPr>
          <p:cNvSpPr>
            <a:spLocks noGrp="1"/>
          </p:cNvSpPr>
          <p:nvPr>
            <p:ph idx="1"/>
          </p:nvPr>
        </p:nvSpPr>
        <p:spPr>
          <a:xfrm>
            <a:off x="460529" y="1514904"/>
            <a:ext cx="10920644" cy="4841507"/>
          </a:xfrm>
        </p:spPr>
        <p:txBody>
          <a:bodyPr>
            <a:normAutofit fontScale="85000" lnSpcReduction="20000"/>
          </a:bodyPr>
          <a:lstStyle/>
          <a:p>
            <a:pPr algn="just"/>
            <a:r>
              <a:rPr lang="en-US" sz="1900" dirty="0">
                <a:solidFill>
                  <a:srgbClr val="0000FF"/>
                </a:solidFill>
                <a:latin typeface="Calibri (Body)"/>
              </a:rPr>
              <a:t>CryptoAPI </a:t>
            </a:r>
            <a:r>
              <a:rPr lang="en-US" sz="1900" dirty="0">
                <a:solidFill>
                  <a:srgbClr val="000000"/>
                </a:solidFill>
                <a:latin typeface="Calibri (Body)"/>
              </a:rPr>
              <a:t>provides a set of methods which enable application and system developer to</a:t>
            </a:r>
          </a:p>
          <a:p>
            <a:pPr marL="742950" lvl="1" indent="-285750" algn="just"/>
            <a:r>
              <a:rPr lang="en-US" sz="1900" dirty="0">
                <a:solidFill>
                  <a:srgbClr val="000000"/>
                </a:solidFill>
                <a:latin typeface="Calibri (Body)"/>
              </a:rPr>
              <a:t>store and transmit information while safeguarding it from intruders.</a:t>
            </a:r>
          </a:p>
          <a:p>
            <a:pPr marL="742950" lvl="1" indent="-285750" algn="just"/>
            <a:r>
              <a:rPr lang="en-US" sz="1900" dirty="0">
                <a:solidFill>
                  <a:srgbClr val="000000"/>
                </a:solidFill>
                <a:latin typeface="Calibri (Body)"/>
              </a:rPr>
              <a:t>keep critical information in confidential and / or authentic form</a:t>
            </a:r>
            <a:r>
              <a:rPr lang="en-US" sz="1900" dirty="0">
                <a:latin typeface="Calibri (Body)"/>
              </a:rPr>
              <a:t> </a:t>
            </a:r>
          </a:p>
          <a:p>
            <a:pPr marL="742950" lvl="1" indent="-285750" algn="just"/>
            <a:r>
              <a:rPr lang="en-US" sz="1900" dirty="0">
                <a:solidFill>
                  <a:srgbClr val="000000"/>
                </a:solidFill>
                <a:latin typeface="Calibri (Body)"/>
              </a:rPr>
              <a:t>communicate in a way such that only the intended recipient can read the message</a:t>
            </a:r>
            <a:r>
              <a:rPr lang="en-US" sz="1900" dirty="0">
                <a:latin typeface="Calibri (Body)"/>
              </a:rPr>
              <a:t> </a:t>
            </a:r>
            <a:endParaRPr lang="en-US" sz="1900" dirty="0">
              <a:latin typeface="Calibri (Body)"/>
              <a:ea typeface="Calibri" panose="020F0502020204030204" pitchFamily="34" charset="0"/>
              <a:cs typeface="Calibri" panose="020F0502020204030204" pitchFamily="34" charset="0"/>
            </a:endParaRPr>
          </a:p>
          <a:p>
            <a:pPr marL="742950" lvl="1" indent="-285750" algn="just"/>
            <a:endParaRPr lang="en-US" sz="1900" dirty="0">
              <a:latin typeface="Calibri (Body)"/>
            </a:endParaRPr>
          </a:p>
          <a:p>
            <a:pPr marL="285750" indent="-285750" algn="just"/>
            <a:r>
              <a:rPr lang="en-US" sz="1900" dirty="0">
                <a:latin typeface="Calibri (Body)"/>
                <a:ea typeface="Calibri" panose="020F0502020204030204" pitchFamily="34" charset="0"/>
                <a:cs typeface="Calibri" panose="020F0502020204030204" pitchFamily="34" charset="0"/>
              </a:rPr>
              <a:t>FC Crypto </a:t>
            </a:r>
            <a:endParaRPr lang="en-US" sz="1900" dirty="0">
              <a:latin typeface="Calibri (Body)"/>
            </a:endParaRPr>
          </a:p>
          <a:p>
            <a:pPr marL="742950" lvl="1" indent="-285750" algn="just"/>
            <a:endParaRPr lang="en-US" sz="1900" dirty="0">
              <a:latin typeface="Calibri (Body)"/>
            </a:endParaRPr>
          </a:p>
          <a:p>
            <a:pPr marL="742950" lvl="1" indent="-285750" algn="just"/>
            <a:r>
              <a:rPr lang="en-US" sz="1900" dirty="0">
                <a:latin typeface="Calibri (Body)"/>
              </a:rPr>
              <a:t>provides mechanisms for applications that ensure the following security goals:</a:t>
            </a:r>
          </a:p>
          <a:p>
            <a:pPr marL="1200150" lvl="2" indent="-285750" algn="just">
              <a:lnSpc>
                <a:spcPct val="150000"/>
              </a:lnSpc>
            </a:pPr>
            <a:r>
              <a:rPr lang="en-US" sz="1900" dirty="0">
                <a:latin typeface="Calibri (Body)"/>
              </a:rPr>
              <a:t>Authentication: FC Crypto provides mechanisms that allow adaptive applications or functional clusters to prove their identity to other applications or functional clusters. </a:t>
            </a:r>
          </a:p>
          <a:p>
            <a:pPr marL="1200150" lvl="2" indent="-285750" algn="just">
              <a:lnSpc>
                <a:spcPct val="150000"/>
              </a:lnSpc>
            </a:pPr>
            <a:r>
              <a:rPr lang="en-US" sz="1900" dirty="0">
                <a:latin typeface="Calibri (Body)"/>
              </a:rPr>
              <a:t> Non-Repudiation: FC Crypto supports the concept of non-repudiation, where someone cannot deny the validity of something.</a:t>
            </a:r>
          </a:p>
          <a:p>
            <a:pPr marL="1200150" lvl="2" indent="-285750" algn="just">
              <a:lnSpc>
                <a:spcPct val="150000"/>
              </a:lnSpc>
            </a:pPr>
            <a:r>
              <a:rPr lang="en-US" sz="1900" dirty="0">
                <a:latin typeface="Calibri (Body)"/>
              </a:rPr>
              <a:t>Confidentiality: FC Crypto allows to keep information private. encryption can assure that only users who have access to the appropriate key will get read access to the data plaintext.</a:t>
            </a:r>
          </a:p>
          <a:p>
            <a:pPr marL="1200150" lvl="2" indent="-285750" algn="just">
              <a:lnSpc>
                <a:spcPct val="150000"/>
              </a:lnSpc>
            </a:pPr>
            <a:r>
              <a:rPr lang="en-US" sz="1900" dirty="0">
                <a:latin typeface="Calibri (Body)"/>
              </a:rPr>
              <a:t>Integrity: FC Crypto ensures that secured data is not altered during storage or transmission without the receiver detecting this altering.</a:t>
            </a:r>
          </a:p>
          <a:p>
            <a:endParaRPr lang="en-US" dirty="0"/>
          </a:p>
        </p:txBody>
      </p:sp>
      <p:sp>
        <p:nvSpPr>
          <p:cNvPr id="3" name="Title 2">
            <a:extLst>
              <a:ext uri="{FF2B5EF4-FFF2-40B4-BE49-F238E27FC236}">
                <a16:creationId xmlns:a16="http://schemas.microsoft.com/office/drawing/2014/main" id="{9FCE6433-4BB9-473A-9D86-02A1B0CD2276}"/>
              </a:ext>
            </a:extLst>
          </p:cNvPr>
          <p:cNvSpPr>
            <a:spLocks noGrp="1"/>
          </p:cNvSpPr>
          <p:nvPr>
            <p:ph type="title"/>
          </p:nvPr>
        </p:nvSpPr>
        <p:spPr/>
        <p:txBody>
          <a:bodyPr>
            <a:normAutofit fontScale="90000"/>
          </a:bodyPr>
          <a:lstStyle/>
          <a:p>
            <a:r>
              <a:rPr lang="en-US" dirty="0"/>
              <a:t>Continue: Overview</a:t>
            </a:r>
          </a:p>
        </p:txBody>
      </p:sp>
    </p:spTree>
    <p:extLst>
      <p:ext uri="{BB962C8B-B14F-4D97-AF65-F5344CB8AC3E}">
        <p14:creationId xmlns:p14="http://schemas.microsoft.com/office/powerpoint/2010/main" val="283902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2C5C0-D2E3-486B-AB52-7CC9578C28A8}"/>
              </a:ext>
            </a:extLst>
          </p:cNvPr>
          <p:cNvSpPr>
            <a:spLocks noGrp="1"/>
          </p:cNvSpPr>
          <p:nvPr>
            <p:ph idx="1"/>
          </p:nvPr>
        </p:nvSpPr>
        <p:spPr>
          <a:xfrm>
            <a:off x="710879" y="1582557"/>
            <a:ext cx="10515600" cy="4351338"/>
          </a:xfrm>
        </p:spPr>
        <p:txBody>
          <a:bodyPr>
            <a:normAutofit fontScale="92500" lnSpcReduction="20000"/>
          </a:bodyPr>
          <a:lstStyle/>
          <a:p>
            <a:r>
              <a:rPr lang="en-US" dirty="0">
                <a:latin typeface="Calibri (Body)"/>
              </a:rPr>
              <a:t>The FC Crypto </a:t>
            </a:r>
          </a:p>
          <a:p>
            <a:pPr marL="742950" lvl="1" indent="-285750"/>
            <a:endParaRPr lang="en-US" dirty="0">
              <a:latin typeface="Calibri (Body)"/>
            </a:endParaRPr>
          </a:p>
          <a:p>
            <a:pPr marL="742950" lvl="1" indent="-285750"/>
            <a:r>
              <a:rPr lang="en-US" sz="2200" dirty="0">
                <a:latin typeface="Calibri (Body)"/>
              </a:rPr>
              <a:t>mediates for Adaptive Application and Functional Cluster access and usage of secret key material </a:t>
            </a:r>
          </a:p>
          <a:p>
            <a:pPr marL="1200150" lvl="2" indent="-285750"/>
            <a:endParaRPr lang="en-US" sz="2200" dirty="0">
              <a:latin typeface="Calibri (Body)"/>
            </a:endParaRPr>
          </a:p>
          <a:p>
            <a:pPr marL="1200150" lvl="2" indent="-285750"/>
            <a:r>
              <a:rPr lang="en-US" sz="2200" dirty="0">
                <a:latin typeface="Calibri (Body)"/>
              </a:rPr>
              <a:t>The Adaptive Application and Functional Cluster should not have direct access to keys within its own process.</a:t>
            </a:r>
          </a:p>
          <a:p>
            <a:pPr marL="1200150" lvl="2" indent="-285750"/>
            <a:endParaRPr lang="en-US" sz="2200" dirty="0">
              <a:latin typeface="Calibri (Body)"/>
            </a:endParaRPr>
          </a:p>
          <a:p>
            <a:pPr marL="1200150" lvl="2" indent="-285750"/>
            <a:endParaRPr lang="en-US" sz="2200" dirty="0">
              <a:latin typeface="Calibri (Body)"/>
            </a:endParaRPr>
          </a:p>
          <a:p>
            <a:pPr marL="742950" lvl="1" indent="-285750"/>
            <a:r>
              <a:rPr lang="en-US" sz="2200" dirty="0">
                <a:latin typeface="Calibri (Body)"/>
              </a:rPr>
              <a:t>verifies whether an application or functional cluster is allowed to access a specific cryptographic object, which is stored in the infrastructure of the FC Crypto.</a:t>
            </a:r>
          </a:p>
          <a:p>
            <a:pPr marL="1200150" lvl="2" indent="-285750"/>
            <a:endParaRPr lang="en-US" sz="2200" dirty="0">
              <a:latin typeface="Calibri (Body)"/>
            </a:endParaRPr>
          </a:p>
          <a:p>
            <a:pPr marL="1200150" lvl="2" indent="-285750"/>
            <a:r>
              <a:rPr lang="en-US" sz="2200" dirty="0">
                <a:latin typeface="Calibri (Body)"/>
              </a:rPr>
              <a:t>This access control mechanism is realized in</a:t>
            </a:r>
            <a:br>
              <a:rPr lang="en-US" sz="2200" dirty="0">
                <a:latin typeface="Calibri (Body)"/>
              </a:rPr>
            </a:br>
            <a:r>
              <a:rPr lang="en-US" sz="2200" dirty="0">
                <a:latin typeface="Calibri (Body)"/>
              </a:rPr>
              <a:t>combination with IAM, where the FC Crypto acts as a policy enforcement point.</a:t>
            </a:r>
            <a:br>
              <a:rPr lang="en-US" dirty="0">
                <a:latin typeface="Calibri (Body)"/>
              </a:rPr>
            </a:br>
            <a:endParaRPr lang="en-US" dirty="0">
              <a:latin typeface="Calibri (Body)"/>
            </a:endParaRPr>
          </a:p>
          <a:p>
            <a:endParaRPr lang="en-US" dirty="0">
              <a:latin typeface="Calibri (Body)"/>
            </a:endParaRPr>
          </a:p>
        </p:txBody>
      </p:sp>
      <p:sp>
        <p:nvSpPr>
          <p:cNvPr id="3" name="Title 2">
            <a:extLst>
              <a:ext uri="{FF2B5EF4-FFF2-40B4-BE49-F238E27FC236}">
                <a16:creationId xmlns:a16="http://schemas.microsoft.com/office/drawing/2014/main" id="{7E8FE018-666E-4973-B5B1-F25E8BAB89AC}"/>
              </a:ext>
            </a:extLst>
          </p:cNvPr>
          <p:cNvSpPr>
            <a:spLocks noGrp="1"/>
          </p:cNvSpPr>
          <p:nvPr>
            <p:ph type="title"/>
          </p:nvPr>
        </p:nvSpPr>
        <p:spPr/>
        <p:txBody>
          <a:bodyPr>
            <a:normAutofit fontScale="90000"/>
          </a:bodyPr>
          <a:lstStyle/>
          <a:p>
            <a:r>
              <a:rPr lang="en-US" dirty="0"/>
              <a:t>Continue: Overview</a:t>
            </a:r>
          </a:p>
        </p:txBody>
      </p:sp>
    </p:spTree>
    <p:extLst>
      <p:ext uri="{BB962C8B-B14F-4D97-AF65-F5344CB8AC3E}">
        <p14:creationId xmlns:p14="http://schemas.microsoft.com/office/powerpoint/2010/main" val="372651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7409-37E9-4CF0-B482-85B30B77844B}"/>
              </a:ext>
            </a:extLst>
          </p:cNvPr>
          <p:cNvSpPr>
            <a:spLocks noGrp="1"/>
          </p:cNvSpPr>
          <p:nvPr>
            <p:ph type="title"/>
          </p:nvPr>
        </p:nvSpPr>
        <p:spPr/>
        <p:txBody>
          <a:bodyPr/>
          <a:lstStyle/>
          <a:p>
            <a:r>
              <a:rPr lang="en-US" dirty="0">
                <a:solidFill>
                  <a:schemeClr val="tx1"/>
                </a:solidFill>
              </a:rPr>
              <a:t>Crypto API</a:t>
            </a:r>
          </a:p>
        </p:txBody>
      </p:sp>
    </p:spTree>
    <p:extLst>
      <p:ext uri="{BB962C8B-B14F-4D97-AF65-F5344CB8AC3E}">
        <p14:creationId xmlns:p14="http://schemas.microsoft.com/office/powerpoint/2010/main" val="42115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48EF9F-3FB4-56F0-21BB-7BAF219BC459}"/>
              </a:ext>
            </a:extLst>
          </p:cNvPr>
          <p:cNvSpPr>
            <a:spLocks noGrp="1"/>
          </p:cNvSpPr>
          <p:nvPr>
            <p:ph idx="1"/>
          </p:nvPr>
        </p:nvSpPr>
        <p:spPr>
          <a:xfrm>
            <a:off x="639192" y="1825625"/>
            <a:ext cx="10714608" cy="4351338"/>
          </a:xfrm>
        </p:spPr>
        <p:txBody>
          <a:bodyPr>
            <a:normAutofit/>
          </a:bodyPr>
          <a:lstStyle/>
          <a:p>
            <a:r>
              <a:rPr lang="en-US" sz="2000" dirty="0"/>
              <a:t>Crypto Api is  divided into the following sub-parts: </a:t>
            </a:r>
          </a:p>
          <a:p>
            <a:pPr marL="457200" lvl="1" indent="0">
              <a:buNone/>
            </a:pPr>
            <a:endParaRPr lang="en-US" sz="2000" dirty="0">
              <a:solidFill>
                <a:srgbClr val="0000FF"/>
              </a:solidFill>
              <a:latin typeface="NimbusMonL-Regu"/>
            </a:endParaRPr>
          </a:p>
          <a:p>
            <a:pPr marL="742950" lvl="1" indent="-285750"/>
            <a:r>
              <a:rPr lang="en-US" sz="2000" dirty="0">
                <a:highlight>
                  <a:srgbClr val="FFFF00"/>
                </a:highlight>
                <a:latin typeface="NimbusMonL-Regu"/>
              </a:rPr>
              <a:t>Key Storage Provider</a:t>
            </a:r>
            <a:r>
              <a:rPr lang="en-US" sz="2000" dirty="0">
                <a:highlight>
                  <a:srgbClr val="FFFF00"/>
                </a:highlight>
                <a:latin typeface="NimbusSanL-Regu"/>
              </a:rPr>
              <a:t>. </a:t>
            </a:r>
          </a:p>
          <a:p>
            <a:pPr marL="742950" lvl="1" indent="-285750"/>
            <a:endParaRPr lang="en-US" sz="2000" dirty="0">
              <a:solidFill>
                <a:srgbClr val="0000FF"/>
              </a:solidFill>
              <a:latin typeface="NimbusMonL-Regu"/>
            </a:endParaRPr>
          </a:p>
          <a:p>
            <a:pPr marL="742950" lvl="1" indent="-285750"/>
            <a:r>
              <a:rPr lang="en-US" sz="2000" dirty="0">
                <a:highlight>
                  <a:srgbClr val="FFFF00"/>
                </a:highlight>
                <a:latin typeface="NimbusMonL-Regu"/>
              </a:rPr>
              <a:t>One or more Crypto Provider</a:t>
            </a:r>
          </a:p>
          <a:p>
            <a:pPr marL="457200" lvl="1" indent="0">
              <a:buNone/>
            </a:pPr>
            <a:endParaRPr lang="en-US" sz="2000" dirty="0">
              <a:solidFill>
                <a:srgbClr val="0000FF"/>
              </a:solidFill>
              <a:latin typeface="NimbusMonL-Regu"/>
            </a:endParaRPr>
          </a:p>
          <a:p>
            <a:pPr marL="742950" lvl="1" indent="-285750"/>
            <a:r>
              <a:rPr lang="en-US" sz="2000" dirty="0">
                <a:solidFill>
                  <a:srgbClr val="000000"/>
                </a:solidFill>
                <a:latin typeface="NimbusMonL-Regu"/>
              </a:rPr>
              <a:t>X.509 </a:t>
            </a:r>
            <a:r>
              <a:rPr lang="en-US" sz="2000" dirty="0">
                <a:solidFill>
                  <a:srgbClr val="000000"/>
                </a:solidFill>
                <a:latin typeface="NimbusSanL-Regu"/>
              </a:rPr>
              <a:t>Certificate Management Provider</a:t>
            </a:r>
          </a:p>
          <a:p>
            <a:pPr marL="457200" lvl="1" indent="0">
              <a:buNone/>
            </a:pPr>
            <a:endParaRPr lang="en-US" sz="2000" dirty="0">
              <a:solidFill>
                <a:srgbClr val="000000"/>
              </a:solidFill>
              <a:latin typeface="NimbusSanL-Regu"/>
            </a:endParaRPr>
          </a:p>
          <a:p>
            <a:pPr marL="285750" indent="-285750"/>
            <a:r>
              <a:rPr lang="en-US" sz="2000" dirty="0">
                <a:solidFill>
                  <a:srgbClr val="000000"/>
                </a:solidFill>
                <a:latin typeface="NimbusSanL-Regu"/>
              </a:rPr>
              <a:t>each of provider implements specific domain of cryptography-related functionality</a:t>
            </a:r>
            <a:endParaRPr lang="en-US" sz="3200" dirty="0">
              <a:solidFill>
                <a:srgbClr val="000000"/>
              </a:solidFill>
              <a:latin typeface="NimbusSanL-Regu"/>
            </a:endParaRPr>
          </a:p>
        </p:txBody>
      </p:sp>
      <p:sp>
        <p:nvSpPr>
          <p:cNvPr id="3" name="Title 2">
            <a:extLst>
              <a:ext uri="{FF2B5EF4-FFF2-40B4-BE49-F238E27FC236}">
                <a16:creationId xmlns:a16="http://schemas.microsoft.com/office/drawing/2014/main" id="{53C19639-75EB-05B9-1696-1C2404DC1731}"/>
              </a:ext>
            </a:extLst>
          </p:cNvPr>
          <p:cNvSpPr>
            <a:spLocks noGrp="1"/>
          </p:cNvSpPr>
          <p:nvPr>
            <p:ph type="title"/>
          </p:nvPr>
        </p:nvSpPr>
        <p:spPr/>
        <p:txBody>
          <a:bodyPr>
            <a:normAutofit fontScale="90000"/>
          </a:bodyPr>
          <a:lstStyle/>
          <a:p>
            <a:r>
              <a:rPr lang="en-US" dirty="0"/>
              <a:t>Crypto API</a:t>
            </a:r>
            <a:endParaRPr lang="en-EG" dirty="0"/>
          </a:p>
        </p:txBody>
      </p:sp>
    </p:spTree>
    <p:extLst>
      <p:ext uri="{BB962C8B-B14F-4D97-AF65-F5344CB8AC3E}">
        <p14:creationId xmlns:p14="http://schemas.microsoft.com/office/powerpoint/2010/main" val="392428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261D29-BB79-DC68-C8CB-AE97BF44537C}"/>
              </a:ext>
            </a:extLst>
          </p:cNvPr>
          <p:cNvSpPr>
            <a:spLocks noGrp="1"/>
          </p:cNvSpPr>
          <p:nvPr>
            <p:ph type="title"/>
          </p:nvPr>
        </p:nvSpPr>
        <p:spPr/>
        <p:txBody>
          <a:bodyPr>
            <a:normAutofit fontScale="90000"/>
          </a:bodyPr>
          <a:lstStyle/>
          <a:p>
            <a:r>
              <a:rPr lang="en-US" dirty="0"/>
              <a:t>Continue: Crypto API</a:t>
            </a:r>
            <a:endParaRPr lang="en-EG" dirty="0"/>
          </a:p>
        </p:txBody>
      </p:sp>
      <p:pic>
        <p:nvPicPr>
          <p:cNvPr id="4" name="Picture 3">
            <a:extLst>
              <a:ext uri="{FF2B5EF4-FFF2-40B4-BE49-F238E27FC236}">
                <a16:creationId xmlns:a16="http://schemas.microsoft.com/office/drawing/2014/main" id="{F01541EE-3515-4E9E-92C9-244EA60138A5}"/>
              </a:ext>
            </a:extLst>
          </p:cNvPr>
          <p:cNvPicPr>
            <a:picLocks noChangeAspect="1"/>
          </p:cNvPicPr>
          <p:nvPr/>
        </p:nvPicPr>
        <p:blipFill>
          <a:blip r:embed="rId2"/>
          <a:stretch>
            <a:fillRect/>
          </a:stretch>
        </p:blipFill>
        <p:spPr>
          <a:xfrm>
            <a:off x="450172" y="1234744"/>
            <a:ext cx="10652464" cy="5321192"/>
          </a:xfrm>
          <a:prstGeom prst="rect">
            <a:avLst/>
          </a:prstGeom>
        </p:spPr>
      </p:pic>
    </p:spTree>
    <p:extLst>
      <p:ext uri="{BB962C8B-B14F-4D97-AF65-F5344CB8AC3E}">
        <p14:creationId xmlns:p14="http://schemas.microsoft.com/office/powerpoint/2010/main" val="3630534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18DFEE-076B-7664-D37F-2005ADF50EA1}"/>
              </a:ext>
            </a:extLst>
          </p:cNvPr>
          <p:cNvSpPr>
            <a:spLocks noGrp="1"/>
          </p:cNvSpPr>
          <p:nvPr>
            <p:ph idx="1"/>
          </p:nvPr>
        </p:nvSpPr>
        <p:spPr>
          <a:xfrm>
            <a:off x="676469" y="1419521"/>
            <a:ext cx="5130282" cy="4907456"/>
          </a:xfrm>
        </p:spPr>
        <p:txBody>
          <a:bodyPr>
            <a:normAutofit fontScale="62500" lnSpcReduction="20000"/>
          </a:bodyPr>
          <a:lstStyle/>
          <a:p>
            <a:r>
              <a:rPr lang="en-US" sz="3200" dirty="0"/>
              <a:t>Crypto++ Library </a:t>
            </a:r>
            <a:r>
              <a:rPr lang="en-EG" sz="3200" dirty="0"/>
              <a:t> </a:t>
            </a:r>
            <a:endParaRPr lang="en-US" sz="3200" dirty="0"/>
          </a:p>
          <a:p>
            <a:pPr lvl="1"/>
            <a:r>
              <a:rPr lang="en-US" sz="2800" dirty="0"/>
              <a:t>Install crypto++</a:t>
            </a:r>
          </a:p>
          <a:p>
            <a:pPr lvl="1"/>
            <a:r>
              <a:rPr lang="en-US" sz="2800" dirty="0"/>
              <a:t>Include in CmakeLists.txt  (hard way)</a:t>
            </a:r>
          </a:p>
          <a:p>
            <a:pPr lvl="1"/>
            <a:r>
              <a:rPr lang="en-US" sz="2800" dirty="0"/>
              <a:t>Include in CmakeLists.txt  (soft way)</a:t>
            </a:r>
            <a:endParaRPr lang="en-EG" sz="3200" dirty="0"/>
          </a:p>
          <a:p>
            <a:r>
              <a:rPr lang="en-US" sz="3200" dirty="0"/>
              <a:t>Security Concepts</a:t>
            </a:r>
            <a:r>
              <a:rPr lang="en-EG" sz="3200" dirty="0"/>
              <a:t> </a:t>
            </a:r>
            <a:endParaRPr lang="en-US" sz="3200" dirty="0"/>
          </a:p>
          <a:p>
            <a:pPr lvl="1"/>
            <a:r>
              <a:rPr lang="en-US" sz="2800" dirty="0"/>
              <a:t>Confidentiality</a:t>
            </a:r>
          </a:p>
          <a:p>
            <a:pPr lvl="1"/>
            <a:r>
              <a:rPr lang="en-US" sz="2800" dirty="0"/>
              <a:t>Authentication</a:t>
            </a:r>
          </a:p>
          <a:p>
            <a:pPr lvl="1"/>
            <a:r>
              <a:rPr lang="en-US" sz="2800" dirty="0"/>
              <a:t>Data Integrity Check</a:t>
            </a:r>
          </a:p>
          <a:p>
            <a:pPr lvl="1"/>
            <a:r>
              <a:rPr lang="en-US" sz="2800" dirty="0"/>
              <a:t>Digital Signature </a:t>
            </a:r>
          </a:p>
          <a:p>
            <a:r>
              <a:rPr lang="en-EG" sz="3200" dirty="0"/>
              <a:t>Overview</a:t>
            </a:r>
            <a:r>
              <a:rPr lang="en-US" sz="3200" dirty="0"/>
              <a:t> 				</a:t>
            </a:r>
          </a:p>
          <a:p>
            <a:r>
              <a:rPr lang="en-US" sz="3200" dirty="0"/>
              <a:t>Crypto API</a:t>
            </a:r>
          </a:p>
          <a:p>
            <a:r>
              <a:rPr lang="en-US" sz="3200" dirty="0"/>
              <a:t>Defined interfaces</a:t>
            </a:r>
          </a:p>
          <a:p>
            <a:r>
              <a:rPr lang="en-US" sz="3200" dirty="0"/>
              <a:t>Crypto API structure</a:t>
            </a:r>
          </a:p>
          <a:p>
            <a:r>
              <a:rPr lang="en-US" sz="3200" dirty="0"/>
              <a:t>Crypto Provider</a:t>
            </a:r>
          </a:p>
          <a:p>
            <a:r>
              <a:rPr lang="en-US" sz="3200" dirty="0"/>
              <a:t>Crypto Object</a:t>
            </a:r>
            <a:endParaRPr lang="ar-EG" sz="3200" dirty="0"/>
          </a:p>
          <a:p>
            <a:r>
              <a:rPr lang="en-US" sz="3300" dirty="0">
                <a:solidFill>
                  <a:schemeClr val="tx1"/>
                </a:solidFill>
              </a:rPr>
              <a:t>IO Interface</a:t>
            </a:r>
            <a:endParaRPr lang="en-US" sz="3300" dirty="0"/>
          </a:p>
          <a:p>
            <a:endParaRPr lang="en-US" sz="3200" dirty="0"/>
          </a:p>
          <a:p>
            <a:endParaRPr lang="en-US" sz="3200" dirty="0"/>
          </a:p>
          <a:p>
            <a:endParaRPr lang="en-US" sz="3200" dirty="0"/>
          </a:p>
          <a:p>
            <a:endParaRPr lang="en-EG" sz="3200" dirty="0"/>
          </a:p>
          <a:p>
            <a:pPr marL="457200" lvl="1" indent="0">
              <a:buNone/>
            </a:pPr>
            <a:endParaRPr lang="en-GB" dirty="0"/>
          </a:p>
        </p:txBody>
      </p:sp>
      <p:sp>
        <p:nvSpPr>
          <p:cNvPr id="3" name="Title 2">
            <a:extLst>
              <a:ext uri="{FF2B5EF4-FFF2-40B4-BE49-F238E27FC236}">
                <a16:creationId xmlns:a16="http://schemas.microsoft.com/office/drawing/2014/main" id="{C9A12818-3570-1626-97A2-4A1B08C2C3D1}"/>
              </a:ext>
            </a:extLst>
          </p:cNvPr>
          <p:cNvSpPr>
            <a:spLocks noGrp="1"/>
          </p:cNvSpPr>
          <p:nvPr>
            <p:ph type="title"/>
          </p:nvPr>
        </p:nvSpPr>
        <p:spPr/>
        <p:txBody>
          <a:bodyPr>
            <a:normAutofit fontScale="90000"/>
          </a:bodyPr>
          <a:lstStyle/>
          <a:p>
            <a:r>
              <a:rPr lang="en-US" dirty="0"/>
              <a:t>Contents </a:t>
            </a:r>
            <a:endParaRPr lang="en-EG" dirty="0"/>
          </a:p>
        </p:txBody>
      </p:sp>
      <p:sp>
        <p:nvSpPr>
          <p:cNvPr id="4" name="Content Placeholder 1">
            <a:extLst>
              <a:ext uri="{FF2B5EF4-FFF2-40B4-BE49-F238E27FC236}">
                <a16:creationId xmlns:a16="http://schemas.microsoft.com/office/drawing/2014/main" id="{A5EBD6BA-014B-4EEC-9829-7D6E2827B848}"/>
              </a:ext>
            </a:extLst>
          </p:cNvPr>
          <p:cNvSpPr txBox="1">
            <a:spLocks/>
          </p:cNvSpPr>
          <p:nvPr/>
        </p:nvSpPr>
        <p:spPr>
          <a:xfrm>
            <a:off x="5979367" y="1419521"/>
            <a:ext cx="5130282" cy="490745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Contexts</a:t>
            </a:r>
            <a:endParaRPr lang="en-US" sz="2000" dirty="0"/>
          </a:p>
          <a:p>
            <a:r>
              <a:rPr lang="en-US" sz="2400" dirty="0" err="1"/>
              <a:t>SymmetricBlockCipherCtx</a:t>
            </a:r>
            <a:endParaRPr lang="en-US" sz="2000" dirty="0"/>
          </a:p>
          <a:p>
            <a:r>
              <a:rPr lang="en-US" sz="2400" dirty="0" err="1"/>
              <a:t>HashingFunctionCtx</a:t>
            </a:r>
            <a:endParaRPr lang="en-US" sz="2000" dirty="0"/>
          </a:p>
          <a:p>
            <a:r>
              <a:rPr lang="en-US" sz="2400" dirty="0" err="1"/>
              <a:t>RandomNumberGeneratorCtx</a:t>
            </a:r>
            <a:endParaRPr lang="en-US" sz="2000" dirty="0"/>
          </a:p>
          <a:p>
            <a:r>
              <a:rPr lang="en-US" sz="2400" dirty="0"/>
              <a:t>Digital Signature Contexts </a:t>
            </a:r>
          </a:p>
          <a:p>
            <a:pPr lvl="1"/>
            <a:r>
              <a:rPr lang="en-US" sz="1900" dirty="0" err="1"/>
              <a:t>MsgRecoveryPublicCtx</a:t>
            </a:r>
            <a:r>
              <a:rPr lang="en-US" sz="1900" dirty="0"/>
              <a:t> </a:t>
            </a:r>
          </a:p>
          <a:p>
            <a:pPr lvl="1"/>
            <a:r>
              <a:rPr lang="en-US" sz="1900" dirty="0" err="1"/>
              <a:t>SigEncodePrivateCtx</a:t>
            </a:r>
            <a:r>
              <a:rPr lang="en-US" sz="1900" dirty="0"/>
              <a:t> </a:t>
            </a:r>
          </a:p>
          <a:p>
            <a:pPr lvl="1"/>
            <a:r>
              <a:rPr lang="en-US" sz="1900" dirty="0" err="1"/>
              <a:t>SignerPrivateCtx</a:t>
            </a:r>
            <a:r>
              <a:rPr lang="en-US" sz="1900" dirty="0"/>
              <a:t> </a:t>
            </a:r>
          </a:p>
          <a:p>
            <a:pPr lvl="1"/>
            <a:r>
              <a:rPr lang="en-US" sz="1900" dirty="0" err="1"/>
              <a:t>VerifierPublicCtx</a:t>
            </a:r>
            <a:r>
              <a:rPr lang="en-US" sz="1900" dirty="0"/>
              <a:t> </a:t>
            </a:r>
          </a:p>
          <a:p>
            <a:r>
              <a:rPr lang="en-US" sz="2300" dirty="0" err="1"/>
              <a:t>AuthCipherCtx</a:t>
            </a:r>
            <a:endParaRPr lang="en-US" sz="2000" dirty="0"/>
          </a:p>
          <a:p>
            <a:r>
              <a:rPr lang="en-US" sz="2400" dirty="0"/>
              <a:t>Example</a:t>
            </a:r>
          </a:p>
          <a:p>
            <a:pPr lvl="1"/>
            <a:r>
              <a:rPr lang="en-US" sz="1800" dirty="0"/>
              <a:t>Symmetric Encryption and decryption</a:t>
            </a:r>
          </a:p>
          <a:p>
            <a:pPr lvl="1"/>
            <a:r>
              <a:rPr lang="en-US" sz="1800" dirty="0"/>
              <a:t>Asymmetric Encryption and decryption</a:t>
            </a:r>
          </a:p>
          <a:p>
            <a:pPr lvl="1"/>
            <a:r>
              <a:rPr lang="en-US" sz="1800" dirty="0"/>
              <a:t>Message authentication Using HMAC_SHA256</a:t>
            </a:r>
          </a:p>
          <a:p>
            <a:r>
              <a:rPr lang="en-US" sz="2400" dirty="0"/>
              <a:t>Needed Core Classes</a:t>
            </a:r>
          </a:p>
          <a:p>
            <a:pPr lvl="1"/>
            <a:r>
              <a:rPr lang="en-US" sz="2100" dirty="0"/>
              <a:t>Span</a:t>
            </a:r>
          </a:p>
          <a:p>
            <a:pPr lvl="1"/>
            <a:r>
              <a:rPr lang="en-US" sz="2100" dirty="0"/>
              <a:t>Result</a:t>
            </a:r>
            <a:endParaRPr lang="en-US" sz="3200" dirty="0"/>
          </a:p>
          <a:p>
            <a:endParaRPr lang="en-US" sz="3200" dirty="0"/>
          </a:p>
          <a:p>
            <a:endParaRPr lang="en-EG" sz="3200" dirty="0"/>
          </a:p>
          <a:p>
            <a:pPr marL="457200" lvl="1" indent="0">
              <a:buFont typeface="Arial" panose="020B0604020202020204" pitchFamily="34" charset="0"/>
              <a:buNone/>
            </a:pPr>
            <a:endParaRPr lang="en-GB" dirty="0"/>
          </a:p>
        </p:txBody>
      </p:sp>
    </p:spTree>
    <p:extLst>
      <p:ext uri="{BB962C8B-B14F-4D97-AF65-F5344CB8AC3E}">
        <p14:creationId xmlns:p14="http://schemas.microsoft.com/office/powerpoint/2010/main" val="84308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FE7275-8A5B-42ED-B5E8-6FC776A7FC4E}"/>
              </a:ext>
            </a:extLst>
          </p:cNvPr>
          <p:cNvSpPr>
            <a:spLocks noGrp="1"/>
          </p:cNvSpPr>
          <p:nvPr>
            <p:ph idx="1"/>
          </p:nvPr>
        </p:nvSpPr>
        <p:spPr>
          <a:xfrm>
            <a:off x="523567" y="1432334"/>
            <a:ext cx="11107994" cy="5135613"/>
          </a:xfrm>
        </p:spPr>
        <p:txBody>
          <a:bodyPr>
            <a:normAutofit lnSpcReduction="10000"/>
          </a:bodyPr>
          <a:lstStyle/>
          <a:p>
            <a:pPr marL="285750" indent="-285750" algn="just">
              <a:lnSpc>
                <a:spcPct val="110000"/>
              </a:lnSpc>
            </a:pPr>
            <a:r>
              <a:rPr lang="en-US" sz="1800" dirty="0">
                <a:solidFill>
                  <a:srgbClr val="0000FF"/>
                </a:solidFill>
                <a:latin typeface="NimbusMonL-Regu"/>
              </a:rPr>
              <a:t>CryptoAPI </a:t>
            </a:r>
            <a:r>
              <a:rPr lang="en-US" sz="1800" dirty="0">
                <a:solidFill>
                  <a:srgbClr val="000000"/>
                </a:solidFill>
                <a:latin typeface="NimbusSanL-Regu"/>
              </a:rPr>
              <a:t>provided by </a:t>
            </a:r>
            <a:r>
              <a:rPr lang="en-US" sz="1800" dirty="0">
                <a:solidFill>
                  <a:srgbClr val="0000FF"/>
                </a:solidFill>
                <a:latin typeface="NimbusMonL-Regu"/>
              </a:rPr>
              <a:t>FC Crypto </a:t>
            </a:r>
            <a:r>
              <a:rPr lang="en-US" sz="1800" dirty="0">
                <a:solidFill>
                  <a:srgbClr val="000000"/>
                </a:solidFill>
                <a:latin typeface="NimbusSanL-Regu"/>
              </a:rPr>
              <a:t>to consumers is presented by three different Provider types, each of them implements specific domain of cryptography-related functionality:</a:t>
            </a:r>
            <a:endParaRPr lang="en-US" dirty="0">
              <a:solidFill>
                <a:srgbClr val="000000"/>
              </a:solidFill>
              <a:latin typeface="NimbusSanL-Regu"/>
            </a:endParaRPr>
          </a:p>
          <a:p>
            <a:pPr marL="457200" lvl="1" indent="0" algn="just">
              <a:lnSpc>
                <a:spcPct val="120000"/>
              </a:lnSpc>
              <a:buNone/>
            </a:pPr>
            <a:r>
              <a:rPr lang="en-US" sz="2200" b="1" dirty="0">
                <a:solidFill>
                  <a:srgbClr val="000000"/>
                </a:solidFill>
                <a:latin typeface="NimbusSanL-Bold"/>
              </a:rPr>
              <a:t>1. </a:t>
            </a:r>
            <a:r>
              <a:rPr lang="en-US" sz="1900" b="1" dirty="0">
                <a:solidFill>
                  <a:srgbClr val="000000"/>
                </a:solidFill>
                <a:latin typeface="NimbusSanL-Bold"/>
              </a:rPr>
              <a:t>Crypto Provider</a:t>
            </a:r>
            <a:r>
              <a:rPr lang="en-US" b="1" dirty="0">
                <a:solidFill>
                  <a:srgbClr val="000000"/>
                </a:solidFill>
                <a:latin typeface="NimbusSanL-Bold"/>
              </a:rPr>
              <a:t> </a:t>
            </a:r>
            <a:r>
              <a:rPr lang="en-US" dirty="0">
                <a:solidFill>
                  <a:srgbClr val="000000"/>
                </a:solidFill>
                <a:latin typeface="NimbusSanL-Regu"/>
              </a:rPr>
              <a:t>(CP, namespace </a:t>
            </a:r>
            <a:r>
              <a:rPr lang="en-US" dirty="0" err="1">
                <a:solidFill>
                  <a:srgbClr val="000000"/>
                </a:solidFill>
                <a:latin typeface="NimbusMonL-Regu"/>
              </a:rPr>
              <a:t>ara</a:t>
            </a:r>
            <a:r>
              <a:rPr lang="en-US" dirty="0">
                <a:solidFill>
                  <a:srgbClr val="000000"/>
                </a:solidFill>
                <a:latin typeface="NimbusMonL-Regu"/>
              </a:rPr>
              <a:t>::crypto::</a:t>
            </a:r>
            <a:r>
              <a:rPr lang="en-US" dirty="0" err="1">
                <a:solidFill>
                  <a:srgbClr val="000000"/>
                </a:solidFill>
                <a:latin typeface="NimbusMonL-Regu"/>
              </a:rPr>
              <a:t>cryp</a:t>
            </a:r>
            <a:r>
              <a:rPr lang="en-US" dirty="0">
                <a:solidFill>
                  <a:srgbClr val="000000"/>
                </a:solidFill>
                <a:latin typeface="NimbusSanL-Regu"/>
              </a:rPr>
              <a:t>) </a:t>
            </a:r>
          </a:p>
          <a:p>
            <a:pPr marL="1200150" lvl="2" indent="-285750" algn="just">
              <a:lnSpc>
                <a:spcPct val="120000"/>
              </a:lnSpc>
            </a:pPr>
            <a:r>
              <a:rPr lang="en-US" dirty="0">
                <a:solidFill>
                  <a:srgbClr val="000000"/>
                </a:solidFill>
                <a:latin typeface="NimbusSanL-Regu"/>
              </a:rPr>
              <a:t>responsible for implementation of all supported cryptographic primitives.</a:t>
            </a:r>
          </a:p>
          <a:p>
            <a:pPr marL="1200150" lvl="2" indent="-285750" algn="just"/>
            <a:endParaRPr lang="en-US" dirty="0">
              <a:solidFill>
                <a:srgbClr val="0000FF"/>
              </a:solidFill>
              <a:latin typeface="NimbusMonL-Regu"/>
            </a:endParaRPr>
          </a:p>
          <a:p>
            <a:pPr marL="1200150" lvl="2" indent="-285750" algn="just">
              <a:lnSpc>
                <a:spcPct val="110000"/>
              </a:lnSpc>
            </a:pPr>
            <a:r>
              <a:rPr lang="en-US" dirty="0">
                <a:solidFill>
                  <a:srgbClr val="0000FF"/>
                </a:solidFill>
                <a:latin typeface="NimbusMonL-Regu"/>
              </a:rPr>
              <a:t>FC Crypto </a:t>
            </a:r>
            <a:r>
              <a:rPr lang="en-US" dirty="0">
                <a:solidFill>
                  <a:srgbClr val="000000"/>
                </a:solidFill>
                <a:latin typeface="NimbusSanL-Regu"/>
              </a:rPr>
              <a:t>may support multiple instances of the </a:t>
            </a:r>
            <a:r>
              <a:rPr lang="en-US" dirty="0" err="1">
                <a:solidFill>
                  <a:srgbClr val="000000"/>
                </a:solidFill>
                <a:latin typeface="NimbusMonL-Regu"/>
              </a:rPr>
              <a:t>CryptoProvider</a:t>
            </a:r>
            <a:r>
              <a:rPr lang="en-US" dirty="0" err="1">
                <a:solidFill>
                  <a:srgbClr val="000000"/>
                </a:solidFill>
                <a:latin typeface="NimbusSanL-Regu"/>
              </a:rPr>
              <a:t>s</a:t>
            </a:r>
            <a:r>
              <a:rPr lang="en-US" dirty="0">
                <a:solidFill>
                  <a:srgbClr val="000000"/>
                </a:solidFill>
                <a:latin typeface="NimbusSanL-Regu"/>
              </a:rPr>
              <a:t>.</a:t>
            </a:r>
          </a:p>
          <a:p>
            <a:pPr marL="1657350" lvl="3" indent="-285750" algn="just">
              <a:lnSpc>
                <a:spcPct val="110000"/>
              </a:lnSpc>
            </a:pPr>
            <a:r>
              <a:rPr lang="en-US" dirty="0">
                <a:solidFill>
                  <a:srgbClr val="000000"/>
                </a:solidFill>
                <a:latin typeface="NimbusSanL-Regu"/>
              </a:rPr>
              <a:t>Each instance of </a:t>
            </a:r>
            <a:r>
              <a:rPr lang="en-US" dirty="0" err="1">
                <a:solidFill>
                  <a:srgbClr val="000000"/>
                </a:solidFill>
                <a:latin typeface="NimbusMonL-Regu"/>
              </a:rPr>
              <a:t>CryptoProvider</a:t>
            </a:r>
            <a:r>
              <a:rPr lang="en-US" dirty="0">
                <a:solidFill>
                  <a:srgbClr val="000000"/>
                </a:solidFill>
                <a:latin typeface="NimbusMonL-Regu"/>
              </a:rPr>
              <a:t> </a:t>
            </a:r>
            <a:r>
              <a:rPr lang="en-US" dirty="0">
                <a:solidFill>
                  <a:srgbClr val="000000"/>
                </a:solidFill>
                <a:latin typeface="NimbusSanL-Regu"/>
              </a:rPr>
              <a:t>represents single holistic software- or hardware-based implementation of some set of cryptographic algorithms.</a:t>
            </a:r>
            <a:r>
              <a:rPr lang="en-US" dirty="0"/>
              <a:t> </a:t>
            </a:r>
          </a:p>
          <a:p>
            <a:pPr marL="742950" lvl="1" indent="-285750" algn="just"/>
            <a:endParaRPr lang="en-US" sz="1800" dirty="0">
              <a:solidFill>
                <a:srgbClr val="000000"/>
              </a:solidFill>
              <a:latin typeface="NimbusSanL-Regu"/>
            </a:endParaRPr>
          </a:p>
          <a:p>
            <a:pPr marL="457200" lvl="1" indent="0" algn="just">
              <a:buNone/>
            </a:pPr>
            <a:r>
              <a:rPr lang="en-US" sz="1900" b="1" dirty="0">
                <a:solidFill>
                  <a:srgbClr val="000000"/>
                </a:solidFill>
                <a:latin typeface="NimbusSanL-Regu"/>
              </a:rPr>
              <a:t>2. </a:t>
            </a:r>
            <a:r>
              <a:rPr lang="en-US" sz="1900" b="1" dirty="0">
                <a:solidFill>
                  <a:srgbClr val="000000"/>
                </a:solidFill>
                <a:latin typeface="NimbusSanL-Bold"/>
              </a:rPr>
              <a:t>Key Storage Provider </a:t>
            </a:r>
            <a:r>
              <a:rPr lang="en-US" sz="1800" dirty="0">
                <a:solidFill>
                  <a:srgbClr val="000000"/>
                </a:solidFill>
                <a:latin typeface="NimbusSanL-Regu"/>
              </a:rPr>
              <a:t>(</a:t>
            </a:r>
            <a:r>
              <a:rPr lang="en-US" sz="1800" dirty="0">
                <a:solidFill>
                  <a:srgbClr val="0000FF"/>
                </a:solidFill>
                <a:latin typeface="NimbusMonL-Regu"/>
              </a:rPr>
              <a:t>KSP</a:t>
            </a:r>
            <a:r>
              <a:rPr lang="en-US" sz="1800" dirty="0">
                <a:solidFill>
                  <a:srgbClr val="000000"/>
                </a:solidFill>
                <a:latin typeface="NimbusSanL-Regu"/>
              </a:rPr>
              <a:t>, namespace </a:t>
            </a:r>
            <a:r>
              <a:rPr lang="en-US" sz="1800" dirty="0" err="1">
                <a:solidFill>
                  <a:srgbClr val="000000"/>
                </a:solidFill>
                <a:latin typeface="NimbusMonL-Regu"/>
              </a:rPr>
              <a:t>ara</a:t>
            </a:r>
            <a:r>
              <a:rPr lang="en-US" sz="1800" dirty="0">
                <a:solidFill>
                  <a:srgbClr val="000000"/>
                </a:solidFill>
                <a:latin typeface="NimbusMonL-Regu"/>
              </a:rPr>
              <a:t>::crypto::keys</a:t>
            </a:r>
            <a:r>
              <a:rPr lang="en-US" sz="1800" dirty="0">
                <a:solidFill>
                  <a:srgbClr val="000000"/>
                </a:solidFill>
                <a:latin typeface="NimbusSanL-Regu"/>
              </a:rPr>
              <a:t>) </a:t>
            </a:r>
          </a:p>
          <a:p>
            <a:pPr marL="1200150" lvl="2" indent="-285750" algn="just"/>
            <a:r>
              <a:rPr lang="en-US" dirty="0">
                <a:solidFill>
                  <a:srgbClr val="000000"/>
                </a:solidFill>
                <a:latin typeface="NimbusSanL-Regu"/>
              </a:rPr>
              <a:t>responsible for secure (confidential and/or authentic) storage of different type key material (public/private/secret keys, seeds) and other security critical cryptographic objects (digital signatures, hash, </a:t>
            </a:r>
            <a:r>
              <a:rPr lang="en-US" dirty="0">
                <a:solidFill>
                  <a:srgbClr val="0000FF"/>
                </a:solidFill>
                <a:latin typeface="NimbusMonL-Regu"/>
              </a:rPr>
              <a:t>MAC</a:t>
            </a:r>
            <a:r>
              <a:rPr lang="en-US" dirty="0">
                <a:solidFill>
                  <a:srgbClr val="000000"/>
                </a:solidFill>
                <a:latin typeface="NimbusSanL-Regu"/>
              </a:rPr>
              <a:t>/</a:t>
            </a:r>
            <a:r>
              <a:rPr lang="en-US" dirty="0">
                <a:solidFill>
                  <a:srgbClr val="0000FF"/>
                </a:solidFill>
                <a:latin typeface="NimbusMonL-Regu"/>
              </a:rPr>
              <a:t>HMAC </a:t>
            </a:r>
            <a:r>
              <a:rPr lang="en-US" dirty="0">
                <a:solidFill>
                  <a:srgbClr val="000000"/>
                </a:solidFill>
                <a:latin typeface="NimbusSanL-Regu"/>
              </a:rPr>
              <a:t>tags).</a:t>
            </a:r>
          </a:p>
          <a:p>
            <a:pPr marL="1200150" lvl="2" indent="-285750" algn="just"/>
            <a:endParaRPr lang="en-US" sz="1800" dirty="0">
              <a:solidFill>
                <a:srgbClr val="000000"/>
              </a:solidFill>
              <a:latin typeface="NimbusSanL-Regu"/>
            </a:endParaRPr>
          </a:p>
          <a:p>
            <a:pPr marL="1200150" lvl="2" indent="-285750" algn="just"/>
            <a:r>
              <a:rPr lang="en-US" sz="1800" dirty="0">
                <a:solidFill>
                  <a:srgbClr val="0000FF"/>
                </a:solidFill>
                <a:latin typeface="NimbusMonL-Regu"/>
              </a:rPr>
              <a:t>CryptoAPI </a:t>
            </a:r>
            <a:r>
              <a:rPr lang="en-US" sz="1800" dirty="0">
                <a:solidFill>
                  <a:srgbClr val="000000"/>
                </a:solidFill>
                <a:latin typeface="NimbusSanL-Regu"/>
              </a:rPr>
              <a:t>consumers work with logically single </a:t>
            </a:r>
            <a:r>
              <a:rPr lang="en-US" sz="1800" dirty="0">
                <a:solidFill>
                  <a:srgbClr val="0000FF"/>
                </a:solidFill>
                <a:latin typeface="NimbusMonL-Regu"/>
              </a:rPr>
              <a:t>KSP </a:t>
            </a:r>
            <a:r>
              <a:rPr lang="en-US" sz="1800" dirty="0">
                <a:solidFill>
                  <a:srgbClr val="000000"/>
                </a:solidFill>
                <a:latin typeface="NimbusSanL-Regu"/>
              </a:rPr>
              <a:t>that is used for access to all crypto objects</a:t>
            </a:r>
            <a:endParaRPr lang="en-US" dirty="0"/>
          </a:p>
        </p:txBody>
      </p:sp>
      <p:sp>
        <p:nvSpPr>
          <p:cNvPr id="3" name="Title 2">
            <a:extLst>
              <a:ext uri="{FF2B5EF4-FFF2-40B4-BE49-F238E27FC236}">
                <a16:creationId xmlns:a16="http://schemas.microsoft.com/office/drawing/2014/main" id="{D385EA56-8F29-4B9B-92C8-3557C2013D82}"/>
              </a:ext>
            </a:extLst>
          </p:cNvPr>
          <p:cNvSpPr>
            <a:spLocks noGrp="1"/>
          </p:cNvSpPr>
          <p:nvPr>
            <p:ph type="title"/>
          </p:nvPr>
        </p:nvSpPr>
        <p:spPr/>
        <p:txBody>
          <a:bodyPr>
            <a:normAutofit fontScale="90000"/>
          </a:bodyPr>
          <a:lstStyle/>
          <a:p>
            <a:r>
              <a:rPr lang="en-US" dirty="0"/>
              <a:t>Continue: Crypto API</a:t>
            </a:r>
          </a:p>
        </p:txBody>
      </p:sp>
    </p:spTree>
    <p:extLst>
      <p:ext uri="{BB962C8B-B14F-4D97-AF65-F5344CB8AC3E}">
        <p14:creationId xmlns:p14="http://schemas.microsoft.com/office/powerpoint/2010/main" val="101559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A57E-66F2-40E0-8D06-9EB6113AA565}"/>
              </a:ext>
            </a:extLst>
          </p:cNvPr>
          <p:cNvSpPr>
            <a:spLocks noGrp="1"/>
          </p:cNvSpPr>
          <p:nvPr>
            <p:ph type="title"/>
          </p:nvPr>
        </p:nvSpPr>
        <p:spPr/>
        <p:txBody>
          <a:bodyPr/>
          <a:lstStyle/>
          <a:p>
            <a:r>
              <a:rPr lang="en-US" dirty="0">
                <a:solidFill>
                  <a:schemeClr val="tx1"/>
                </a:solidFill>
              </a:rPr>
              <a:t>Defined interfaces</a:t>
            </a:r>
          </a:p>
        </p:txBody>
      </p:sp>
    </p:spTree>
    <p:extLst>
      <p:ext uri="{BB962C8B-B14F-4D97-AF65-F5344CB8AC3E}">
        <p14:creationId xmlns:p14="http://schemas.microsoft.com/office/powerpoint/2010/main" val="301603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1BD13-0B8F-4680-B462-864C720707DD}"/>
              </a:ext>
            </a:extLst>
          </p:cNvPr>
          <p:cNvSpPr>
            <a:spLocks noGrp="1"/>
          </p:cNvSpPr>
          <p:nvPr>
            <p:ph idx="1"/>
          </p:nvPr>
        </p:nvSpPr>
        <p:spPr>
          <a:xfrm>
            <a:off x="169606" y="1582994"/>
            <a:ext cx="4894007" cy="4601496"/>
          </a:xfrm>
        </p:spPr>
        <p:txBody>
          <a:bodyPr>
            <a:noAutofit/>
          </a:bodyPr>
          <a:lstStyle/>
          <a:p>
            <a:pPr>
              <a:lnSpc>
                <a:spcPct val="150000"/>
              </a:lnSpc>
            </a:pPr>
            <a:r>
              <a:rPr lang="en-US" sz="1800" dirty="0"/>
              <a:t>The main entry point for using the </a:t>
            </a:r>
            <a:r>
              <a:rPr lang="en-US" sz="1800" dirty="0" err="1"/>
              <a:t>CrypoAPI</a:t>
            </a:r>
            <a:r>
              <a:rPr lang="en-US" sz="1800" dirty="0"/>
              <a:t> is the factory functions </a:t>
            </a:r>
          </a:p>
          <a:p>
            <a:pPr lvl="1">
              <a:lnSpc>
                <a:spcPct val="150000"/>
              </a:lnSpc>
            </a:pPr>
            <a:r>
              <a:rPr lang="en-US" sz="1800" dirty="0"/>
              <a:t>Load </a:t>
            </a:r>
            <a:r>
              <a:rPr lang="en-US" sz="1800" dirty="0" err="1"/>
              <a:t>CryptoProvider</a:t>
            </a:r>
            <a:r>
              <a:rPr lang="en-US" sz="1800" dirty="0"/>
              <a:t>() </a:t>
            </a:r>
          </a:p>
          <a:p>
            <a:pPr lvl="2">
              <a:lnSpc>
                <a:spcPct val="150000"/>
              </a:lnSpc>
            </a:pPr>
            <a:r>
              <a:rPr lang="en-US" sz="1800" dirty="0"/>
              <a:t>for using cryptographic routines</a:t>
            </a:r>
          </a:p>
          <a:p>
            <a:pPr lvl="1">
              <a:lnSpc>
                <a:spcPct val="150000"/>
              </a:lnSpc>
            </a:pPr>
            <a:r>
              <a:rPr lang="en-US" sz="1800" dirty="0" err="1"/>
              <a:t>LoadKeyStorageProvider</a:t>
            </a:r>
            <a:r>
              <a:rPr lang="en-US" sz="1800" dirty="0"/>
              <a:t>() </a:t>
            </a:r>
          </a:p>
          <a:p>
            <a:pPr lvl="2">
              <a:lnSpc>
                <a:spcPct val="150000"/>
              </a:lnSpc>
            </a:pPr>
            <a:r>
              <a:rPr lang="en-US" sz="1800" dirty="0"/>
              <a:t>for access to the key store</a:t>
            </a:r>
          </a:p>
          <a:p>
            <a:pPr lvl="1">
              <a:lnSpc>
                <a:spcPct val="150000"/>
              </a:lnSpc>
            </a:pPr>
            <a:r>
              <a:rPr lang="en-US" sz="1800" dirty="0"/>
              <a:t>LoadX509Provider() </a:t>
            </a:r>
          </a:p>
          <a:p>
            <a:pPr lvl="2">
              <a:lnSpc>
                <a:spcPct val="150000"/>
              </a:lnSpc>
            </a:pPr>
            <a:r>
              <a:rPr lang="en-US" sz="1800" dirty="0"/>
              <a:t>for X.509 certificate handling.</a:t>
            </a:r>
          </a:p>
        </p:txBody>
      </p:sp>
      <p:sp>
        <p:nvSpPr>
          <p:cNvPr id="3" name="Title 2">
            <a:extLst>
              <a:ext uri="{FF2B5EF4-FFF2-40B4-BE49-F238E27FC236}">
                <a16:creationId xmlns:a16="http://schemas.microsoft.com/office/drawing/2014/main" id="{379E7FA6-1B5E-4830-A10B-46ABAF2F025D}"/>
              </a:ext>
            </a:extLst>
          </p:cNvPr>
          <p:cNvSpPr>
            <a:spLocks noGrp="1"/>
          </p:cNvSpPr>
          <p:nvPr>
            <p:ph type="title"/>
          </p:nvPr>
        </p:nvSpPr>
        <p:spPr/>
        <p:txBody>
          <a:bodyPr>
            <a:normAutofit fontScale="90000"/>
          </a:bodyPr>
          <a:lstStyle/>
          <a:p>
            <a:r>
              <a:rPr lang="en-US" dirty="0"/>
              <a:t>Defined interfaces</a:t>
            </a:r>
          </a:p>
        </p:txBody>
      </p:sp>
      <p:pic>
        <p:nvPicPr>
          <p:cNvPr id="4" name="Picture 3">
            <a:extLst>
              <a:ext uri="{FF2B5EF4-FFF2-40B4-BE49-F238E27FC236}">
                <a16:creationId xmlns:a16="http://schemas.microsoft.com/office/drawing/2014/main" id="{8C448A0E-521B-46CE-BDC9-9B9DCFC072D1}"/>
              </a:ext>
            </a:extLst>
          </p:cNvPr>
          <p:cNvPicPr>
            <a:picLocks noChangeAspect="1"/>
          </p:cNvPicPr>
          <p:nvPr/>
        </p:nvPicPr>
        <p:blipFill rotWithShape="1">
          <a:blip r:embed="rId2"/>
          <a:srcRect l="2595" t="4569" r="6027"/>
          <a:stretch/>
        </p:blipFill>
        <p:spPr>
          <a:xfrm>
            <a:off x="4896464" y="1395254"/>
            <a:ext cx="7128387" cy="4867895"/>
          </a:xfrm>
          <a:prstGeom prst="rect">
            <a:avLst/>
          </a:prstGeom>
        </p:spPr>
      </p:pic>
      <p:sp>
        <p:nvSpPr>
          <p:cNvPr id="6" name="Rectangle 5">
            <a:extLst>
              <a:ext uri="{FF2B5EF4-FFF2-40B4-BE49-F238E27FC236}">
                <a16:creationId xmlns:a16="http://schemas.microsoft.com/office/drawing/2014/main" id="{860BEBA9-8BEF-6F5B-8503-12F9D6833BAD}"/>
              </a:ext>
            </a:extLst>
          </p:cNvPr>
          <p:cNvSpPr/>
          <p:nvPr/>
        </p:nvSpPr>
        <p:spPr>
          <a:xfrm>
            <a:off x="4945626" y="3224980"/>
            <a:ext cx="1769806" cy="521110"/>
          </a:xfrm>
          <a:prstGeom prst="rect">
            <a:avLst/>
          </a:prstGeom>
          <a:solidFill>
            <a:srgbClr val="00B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633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8AB52-6D08-46D6-8432-26EA735630F9}"/>
              </a:ext>
            </a:extLst>
          </p:cNvPr>
          <p:cNvSpPr>
            <a:spLocks noGrp="1"/>
          </p:cNvSpPr>
          <p:nvPr>
            <p:ph type="title"/>
          </p:nvPr>
        </p:nvSpPr>
        <p:spPr/>
        <p:txBody>
          <a:bodyPr>
            <a:normAutofit fontScale="90000"/>
          </a:bodyPr>
          <a:lstStyle/>
          <a:p>
            <a:r>
              <a:rPr lang="en-US" dirty="0"/>
              <a:t>Defined interfaces: </a:t>
            </a:r>
            <a:r>
              <a:rPr lang="en-US" dirty="0" err="1"/>
              <a:t>EntryPoint</a:t>
            </a:r>
            <a:endParaRPr lang="en-US" dirty="0"/>
          </a:p>
        </p:txBody>
      </p:sp>
      <p:pic>
        <p:nvPicPr>
          <p:cNvPr id="4" name="Picture 3">
            <a:extLst>
              <a:ext uri="{FF2B5EF4-FFF2-40B4-BE49-F238E27FC236}">
                <a16:creationId xmlns:a16="http://schemas.microsoft.com/office/drawing/2014/main" id="{4584BEB8-9BA9-4620-A02A-1CC909E4139F}"/>
              </a:ext>
            </a:extLst>
          </p:cNvPr>
          <p:cNvPicPr>
            <a:picLocks noChangeAspect="1"/>
          </p:cNvPicPr>
          <p:nvPr/>
        </p:nvPicPr>
        <p:blipFill rotWithShape="1">
          <a:blip r:embed="rId2"/>
          <a:srcRect l="4333" t="44495" r="26651" b="42667"/>
          <a:stretch/>
        </p:blipFill>
        <p:spPr>
          <a:xfrm>
            <a:off x="552408" y="5523271"/>
            <a:ext cx="11165841" cy="1168400"/>
          </a:xfrm>
          <a:prstGeom prst="rect">
            <a:avLst/>
          </a:prstGeom>
        </p:spPr>
      </p:pic>
      <p:pic>
        <p:nvPicPr>
          <p:cNvPr id="5" name="Picture 4">
            <a:extLst>
              <a:ext uri="{FF2B5EF4-FFF2-40B4-BE49-F238E27FC236}">
                <a16:creationId xmlns:a16="http://schemas.microsoft.com/office/drawing/2014/main" id="{D0A67671-C1FD-407D-90A4-8EDBF2389D43}"/>
              </a:ext>
            </a:extLst>
          </p:cNvPr>
          <p:cNvPicPr>
            <a:picLocks noChangeAspect="1"/>
          </p:cNvPicPr>
          <p:nvPr/>
        </p:nvPicPr>
        <p:blipFill rotWithShape="1">
          <a:blip r:embed="rId2"/>
          <a:srcRect l="11115" t="26744" r="67847" b="70353"/>
          <a:stretch/>
        </p:blipFill>
        <p:spPr>
          <a:xfrm>
            <a:off x="2280599" y="4786624"/>
            <a:ext cx="7723554" cy="599440"/>
          </a:xfrm>
          <a:prstGeom prst="rect">
            <a:avLst/>
          </a:prstGeom>
        </p:spPr>
      </p:pic>
      <p:pic>
        <p:nvPicPr>
          <p:cNvPr id="6" name="Picture 5">
            <a:extLst>
              <a:ext uri="{FF2B5EF4-FFF2-40B4-BE49-F238E27FC236}">
                <a16:creationId xmlns:a16="http://schemas.microsoft.com/office/drawing/2014/main" id="{5049907C-16D5-5909-4572-7FBB662456E2}"/>
              </a:ext>
            </a:extLst>
          </p:cNvPr>
          <p:cNvPicPr>
            <a:picLocks noChangeAspect="1"/>
          </p:cNvPicPr>
          <p:nvPr/>
        </p:nvPicPr>
        <p:blipFill rotWithShape="1">
          <a:blip r:embed="rId3"/>
          <a:srcRect l="28065" t="44015" r="11532" b="15842"/>
          <a:stretch/>
        </p:blipFill>
        <p:spPr>
          <a:xfrm>
            <a:off x="442452" y="1268360"/>
            <a:ext cx="8829368" cy="3300699"/>
          </a:xfrm>
          <a:prstGeom prst="rect">
            <a:avLst/>
          </a:prstGeom>
        </p:spPr>
      </p:pic>
    </p:spTree>
    <p:extLst>
      <p:ext uri="{BB962C8B-B14F-4D97-AF65-F5344CB8AC3E}">
        <p14:creationId xmlns:p14="http://schemas.microsoft.com/office/powerpoint/2010/main" val="39566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1E9060-E3A0-40B1-B4A9-BDF2E9298353}"/>
              </a:ext>
            </a:extLst>
          </p:cNvPr>
          <p:cNvSpPr>
            <a:spLocks noGrp="1"/>
          </p:cNvSpPr>
          <p:nvPr>
            <p:ph idx="1"/>
          </p:nvPr>
        </p:nvSpPr>
        <p:spPr>
          <a:xfrm>
            <a:off x="533400" y="1323854"/>
            <a:ext cx="6835096" cy="1763476"/>
          </a:xfrm>
        </p:spPr>
        <p:txBody>
          <a:bodyPr>
            <a:normAutofit/>
          </a:bodyPr>
          <a:lstStyle/>
          <a:p>
            <a:pPr>
              <a:lnSpc>
                <a:spcPct val="100000"/>
              </a:lnSpc>
            </a:pPr>
            <a:r>
              <a:rPr lang="en-US" sz="1800" dirty="0"/>
              <a:t>The </a:t>
            </a:r>
            <a:r>
              <a:rPr lang="en-US" sz="1800" dirty="0" err="1"/>
              <a:t>CryptoProvider</a:t>
            </a:r>
            <a:r>
              <a:rPr lang="en-US" sz="1800" dirty="0"/>
              <a:t> interface provides access to various cryptographic routines. Each of those routines is managed by specializations of the </a:t>
            </a:r>
            <a:r>
              <a:rPr lang="en-US" sz="1800" dirty="0" err="1"/>
              <a:t>CryptoContext</a:t>
            </a:r>
            <a:r>
              <a:rPr lang="en-US" sz="1800" dirty="0"/>
              <a:t> interface.</a:t>
            </a:r>
          </a:p>
          <a:p>
            <a:pPr>
              <a:lnSpc>
                <a:spcPct val="100000"/>
              </a:lnSpc>
            </a:pPr>
            <a:r>
              <a:rPr lang="en-US" sz="1800" dirty="0" err="1">
                <a:highlight>
                  <a:srgbClr val="FFFF00"/>
                </a:highlight>
              </a:rPr>
              <a:t>CryptoProvider</a:t>
            </a:r>
            <a:r>
              <a:rPr lang="en-US" sz="1800" dirty="0">
                <a:highlight>
                  <a:srgbClr val="FFFF00"/>
                </a:highlight>
              </a:rPr>
              <a:t> has table storing (ids/names) of algorithms it supports</a:t>
            </a:r>
          </a:p>
        </p:txBody>
      </p:sp>
      <p:sp>
        <p:nvSpPr>
          <p:cNvPr id="3" name="Title 2">
            <a:extLst>
              <a:ext uri="{FF2B5EF4-FFF2-40B4-BE49-F238E27FC236}">
                <a16:creationId xmlns:a16="http://schemas.microsoft.com/office/drawing/2014/main" id="{B568EFDE-A5D2-438B-B5E4-2379CFDD7B16}"/>
              </a:ext>
            </a:extLst>
          </p:cNvPr>
          <p:cNvSpPr>
            <a:spLocks noGrp="1"/>
          </p:cNvSpPr>
          <p:nvPr>
            <p:ph type="title"/>
          </p:nvPr>
        </p:nvSpPr>
        <p:spPr/>
        <p:txBody>
          <a:bodyPr>
            <a:normAutofit fontScale="90000"/>
          </a:bodyPr>
          <a:lstStyle/>
          <a:p>
            <a:r>
              <a:rPr lang="en-US" dirty="0"/>
              <a:t>Defined interfaces: </a:t>
            </a:r>
            <a:r>
              <a:rPr lang="en-US" sz="4400" dirty="0" err="1"/>
              <a:t>CryptoProvider</a:t>
            </a:r>
            <a:endParaRPr lang="en-US" dirty="0"/>
          </a:p>
        </p:txBody>
      </p:sp>
      <p:pic>
        <p:nvPicPr>
          <p:cNvPr id="4" name="Picture 3">
            <a:extLst>
              <a:ext uri="{FF2B5EF4-FFF2-40B4-BE49-F238E27FC236}">
                <a16:creationId xmlns:a16="http://schemas.microsoft.com/office/drawing/2014/main" id="{B33F7624-6F94-48A9-BF06-5EF77D5D361A}"/>
              </a:ext>
            </a:extLst>
          </p:cNvPr>
          <p:cNvPicPr>
            <a:picLocks noChangeAspect="1"/>
          </p:cNvPicPr>
          <p:nvPr/>
        </p:nvPicPr>
        <p:blipFill rotWithShape="1">
          <a:blip r:embed="rId3"/>
          <a:srcRect t="3417"/>
          <a:stretch/>
        </p:blipFill>
        <p:spPr>
          <a:xfrm>
            <a:off x="7603380" y="1166784"/>
            <a:ext cx="4195330" cy="5691216"/>
          </a:xfrm>
          <a:prstGeom prst="rect">
            <a:avLst/>
          </a:prstGeom>
        </p:spPr>
      </p:pic>
      <p:pic>
        <p:nvPicPr>
          <p:cNvPr id="6" name="Picture 5">
            <a:extLst>
              <a:ext uri="{FF2B5EF4-FFF2-40B4-BE49-F238E27FC236}">
                <a16:creationId xmlns:a16="http://schemas.microsoft.com/office/drawing/2014/main" id="{C8C80982-04A7-FB96-0601-341EA8BE5D5D}"/>
              </a:ext>
            </a:extLst>
          </p:cNvPr>
          <p:cNvPicPr>
            <a:picLocks noChangeAspect="1"/>
          </p:cNvPicPr>
          <p:nvPr/>
        </p:nvPicPr>
        <p:blipFill rotWithShape="1">
          <a:blip r:embed="rId4"/>
          <a:srcRect l="28468" t="28960" r="11532" b="20573"/>
          <a:stretch/>
        </p:blipFill>
        <p:spPr>
          <a:xfrm>
            <a:off x="353961" y="3057832"/>
            <a:ext cx="7315200" cy="3460955"/>
          </a:xfrm>
          <a:prstGeom prst="rect">
            <a:avLst/>
          </a:prstGeom>
        </p:spPr>
      </p:pic>
      <p:sp>
        <p:nvSpPr>
          <p:cNvPr id="9" name="Rectangle 8">
            <a:extLst>
              <a:ext uri="{FF2B5EF4-FFF2-40B4-BE49-F238E27FC236}">
                <a16:creationId xmlns:a16="http://schemas.microsoft.com/office/drawing/2014/main" id="{E3C8A9BF-8C48-1081-0DCD-0FC520191629}"/>
              </a:ext>
            </a:extLst>
          </p:cNvPr>
          <p:cNvSpPr/>
          <p:nvPr/>
        </p:nvSpPr>
        <p:spPr>
          <a:xfrm>
            <a:off x="1877961" y="4483510"/>
            <a:ext cx="5584723" cy="707922"/>
          </a:xfrm>
          <a:prstGeom prst="rect">
            <a:avLst/>
          </a:prstGeom>
          <a:solidFill>
            <a:srgbClr val="FFFF00">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8024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68EFDE-A5D2-438B-B5E4-2379CFDD7B16}"/>
              </a:ext>
            </a:extLst>
          </p:cNvPr>
          <p:cNvSpPr>
            <a:spLocks noGrp="1"/>
          </p:cNvSpPr>
          <p:nvPr>
            <p:ph type="title"/>
          </p:nvPr>
        </p:nvSpPr>
        <p:spPr/>
        <p:txBody>
          <a:bodyPr>
            <a:normAutofit fontScale="90000"/>
          </a:bodyPr>
          <a:lstStyle/>
          <a:p>
            <a:r>
              <a:rPr lang="en-US" dirty="0"/>
              <a:t>Defined interfaces: </a:t>
            </a:r>
            <a:r>
              <a:rPr lang="en-US" sz="4400" dirty="0" err="1"/>
              <a:t>CryptoProvider</a:t>
            </a:r>
            <a:r>
              <a:rPr lang="en-US" sz="4400" dirty="0"/>
              <a:t> cont.</a:t>
            </a:r>
            <a:endParaRPr lang="en-US" dirty="0"/>
          </a:p>
        </p:txBody>
      </p:sp>
      <p:pic>
        <p:nvPicPr>
          <p:cNvPr id="4" name="Picture 3">
            <a:extLst>
              <a:ext uri="{FF2B5EF4-FFF2-40B4-BE49-F238E27FC236}">
                <a16:creationId xmlns:a16="http://schemas.microsoft.com/office/drawing/2014/main" id="{B33F7624-6F94-48A9-BF06-5EF77D5D361A}"/>
              </a:ext>
            </a:extLst>
          </p:cNvPr>
          <p:cNvPicPr>
            <a:picLocks noChangeAspect="1"/>
          </p:cNvPicPr>
          <p:nvPr/>
        </p:nvPicPr>
        <p:blipFill rotWithShape="1">
          <a:blip r:embed="rId3"/>
          <a:srcRect t="3417"/>
          <a:stretch/>
        </p:blipFill>
        <p:spPr>
          <a:xfrm>
            <a:off x="7603380" y="1166784"/>
            <a:ext cx="4195330" cy="5691216"/>
          </a:xfrm>
          <a:prstGeom prst="rect">
            <a:avLst/>
          </a:prstGeom>
        </p:spPr>
      </p:pic>
      <p:pic>
        <p:nvPicPr>
          <p:cNvPr id="9" name="Picture 8">
            <a:extLst>
              <a:ext uri="{FF2B5EF4-FFF2-40B4-BE49-F238E27FC236}">
                <a16:creationId xmlns:a16="http://schemas.microsoft.com/office/drawing/2014/main" id="{E3E5BB8D-47A3-EC15-197A-94C6D0386E0D}"/>
              </a:ext>
            </a:extLst>
          </p:cNvPr>
          <p:cNvPicPr>
            <a:picLocks noChangeAspect="1"/>
          </p:cNvPicPr>
          <p:nvPr/>
        </p:nvPicPr>
        <p:blipFill rotWithShape="1">
          <a:blip r:embed="rId4"/>
          <a:srcRect l="40437" t="22365" r="11694" b="11828"/>
          <a:stretch/>
        </p:blipFill>
        <p:spPr>
          <a:xfrm>
            <a:off x="530942" y="1386349"/>
            <a:ext cx="6802444" cy="5260258"/>
          </a:xfrm>
          <a:prstGeom prst="rect">
            <a:avLst/>
          </a:prstGeom>
        </p:spPr>
      </p:pic>
    </p:spTree>
    <p:extLst>
      <p:ext uri="{BB962C8B-B14F-4D97-AF65-F5344CB8AC3E}">
        <p14:creationId xmlns:p14="http://schemas.microsoft.com/office/powerpoint/2010/main" val="345112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68EFDE-A5D2-438B-B5E4-2379CFDD7B16}"/>
              </a:ext>
            </a:extLst>
          </p:cNvPr>
          <p:cNvSpPr>
            <a:spLocks noGrp="1"/>
          </p:cNvSpPr>
          <p:nvPr>
            <p:ph type="title"/>
          </p:nvPr>
        </p:nvSpPr>
        <p:spPr/>
        <p:txBody>
          <a:bodyPr>
            <a:normAutofit fontScale="90000"/>
          </a:bodyPr>
          <a:lstStyle/>
          <a:p>
            <a:r>
              <a:rPr lang="en-US" dirty="0"/>
              <a:t>Defined interfaces: </a:t>
            </a:r>
            <a:r>
              <a:rPr lang="en-US" sz="4400" dirty="0" err="1"/>
              <a:t>CryptoProvider</a:t>
            </a:r>
            <a:r>
              <a:rPr lang="en-US" sz="4400" dirty="0"/>
              <a:t> cont.</a:t>
            </a:r>
            <a:endParaRPr lang="en-US" dirty="0"/>
          </a:p>
        </p:txBody>
      </p:sp>
      <p:pic>
        <p:nvPicPr>
          <p:cNvPr id="4" name="Picture 3">
            <a:extLst>
              <a:ext uri="{FF2B5EF4-FFF2-40B4-BE49-F238E27FC236}">
                <a16:creationId xmlns:a16="http://schemas.microsoft.com/office/drawing/2014/main" id="{B33F7624-6F94-48A9-BF06-5EF77D5D361A}"/>
              </a:ext>
            </a:extLst>
          </p:cNvPr>
          <p:cNvPicPr>
            <a:picLocks noChangeAspect="1"/>
          </p:cNvPicPr>
          <p:nvPr/>
        </p:nvPicPr>
        <p:blipFill rotWithShape="1">
          <a:blip r:embed="rId2"/>
          <a:srcRect t="3417"/>
          <a:stretch/>
        </p:blipFill>
        <p:spPr>
          <a:xfrm>
            <a:off x="7603380" y="1166784"/>
            <a:ext cx="4195330" cy="5691216"/>
          </a:xfrm>
          <a:prstGeom prst="rect">
            <a:avLst/>
          </a:prstGeom>
        </p:spPr>
      </p:pic>
      <p:pic>
        <p:nvPicPr>
          <p:cNvPr id="5" name="Picture 4">
            <a:extLst>
              <a:ext uri="{FF2B5EF4-FFF2-40B4-BE49-F238E27FC236}">
                <a16:creationId xmlns:a16="http://schemas.microsoft.com/office/drawing/2014/main" id="{181E25FF-C6B6-38D2-BAA5-543E0CCE120C}"/>
              </a:ext>
            </a:extLst>
          </p:cNvPr>
          <p:cNvPicPr>
            <a:picLocks noChangeAspect="1"/>
          </p:cNvPicPr>
          <p:nvPr/>
        </p:nvPicPr>
        <p:blipFill rotWithShape="1">
          <a:blip r:embed="rId3"/>
          <a:srcRect l="40403" t="26667" r="11774" b="19714"/>
          <a:stretch/>
        </p:blipFill>
        <p:spPr>
          <a:xfrm>
            <a:off x="589935" y="1740310"/>
            <a:ext cx="6797088" cy="4286865"/>
          </a:xfrm>
          <a:prstGeom prst="rect">
            <a:avLst/>
          </a:prstGeom>
        </p:spPr>
      </p:pic>
    </p:spTree>
    <p:extLst>
      <p:ext uri="{BB962C8B-B14F-4D97-AF65-F5344CB8AC3E}">
        <p14:creationId xmlns:p14="http://schemas.microsoft.com/office/powerpoint/2010/main" val="715322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88E83-2113-2BEE-F673-BF33F154E231}"/>
              </a:ext>
            </a:extLst>
          </p:cNvPr>
          <p:cNvSpPr>
            <a:spLocks noGrp="1"/>
          </p:cNvSpPr>
          <p:nvPr>
            <p:ph type="title"/>
          </p:nvPr>
        </p:nvSpPr>
        <p:spPr/>
        <p:txBody>
          <a:bodyPr>
            <a:normAutofit fontScale="90000"/>
          </a:bodyPr>
          <a:lstStyle/>
          <a:p>
            <a:r>
              <a:rPr lang="en-US" dirty="0"/>
              <a:t>Defined interfaces: </a:t>
            </a:r>
            <a:r>
              <a:rPr lang="en-US" sz="4400" dirty="0"/>
              <a:t>contexts</a:t>
            </a:r>
            <a:endParaRPr lang="en-US" dirty="0"/>
          </a:p>
        </p:txBody>
      </p:sp>
      <p:pic>
        <p:nvPicPr>
          <p:cNvPr id="4" name="Picture 3">
            <a:extLst>
              <a:ext uri="{FF2B5EF4-FFF2-40B4-BE49-F238E27FC236}">
                <a16:creationId xmlns:a16="http://schemas.microsoft.com/office/drawing/2014/main" id="{6E0880A0-E0B6-E872-2B05-45007ECB68D5}"/>
              </a:ext>
            </a:extLst>
          </p:cNvPr>
          <p:cNvPicPr>
            <a:picLocks noChangeAspect="1"/>
          </p:cNvPicPr>
          <p:nvPr/>
        </p:nvPicPr>
        <p:blipFill rotWithShape="1">
          <a:blip r:embed="rId2"/>
          <a:srcRect l="5655" t="2879" r="7446" b="2180"/>
          <a:stretch/>
        </p:blipFill>
        <p:spPr>
          <a:xfrm>
            <a:off x="3057833" y="1351402"/>
            <a:ext cx="6135329" cy="5423024"/>
          </a:xfrm>
          <a:prstGeom prst="rect">
            <a:avLst/>
          </a:prstGeom>
        </p:spPr>
      </p:pic>
    </p:spTree>
    <p:extLst>
      <p:ext uri="{BB962C8B-B14F-4D97-AF65-F5344CB8AC3E}">
        <p14:creationId xmlns:p14="http://schemas.microsoft.com/office/powerpoint/2010/main" val="4250336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FD7EE7-E3A0-D5B5-4425-9B23D0F58433}"/>
              </a:ext>
            </a:extLst>
          </p:cNvPr>
          <p:cNvSpPr>
            <a:spLocks noGrp="1"/>
          </p:cNvSpPr>
          <p:nvPr>
            <p:ph type="title"/>
          </p:nvPr>
        </p:nvSpPr>
        <p:spPr/>
        <p:txBody>
          <a:bodyPr>
            <a:normAutofit fontScale="90000"/>
          </a:bodyPr>
          <a:lstStyle/>
          <a:p>
            <a:r>
              <a:rPr lang="en-US" dirty="0"/>
              <a:t>Defined interfaces: </a:t>
            </a:r>
            <a:r>
              <a:rPr lang="en-US" sz="4400" dirty="0"/>
              <a:t>contexts cont.</a:t>
            </a:r>
            <a:endParaRPr lang="en-US" dirty="0"/>
          </a:p>
        </p:txBody>
      </p:sp>
      <p:pic>
        <p:nvPicPr>
          <p:cNvPr id="4" name="Picture 3">
            <a:extLst>
              <a:ext uri="{FF2B5EF4-FFF2-40B4-BE49-F238E27FC236}">
                <a16:creationId xmlns:a16="http://schemas.microsoft.com/office/drawing/2014/main" id="{FAD128A3-633E-7160-5BEA-23445FBB40C3}"/>
              </a:ext>
            </a:extLst>
          </p:cNvPr>
          <p:cNvPicPr>
            <a:picLocks noChangeAspect="1"/>
          </p:cNvPicPr>
          <p:nvPr/>
        </p:nvPicPr>
        <p:blipFill>
          <a:blip r:embed="rId2"/>
          <a:stretch>
            <a:fillRect/>
          </a:stretch>
        </p:blipFill>
        <p:spPr>
          <a:xfrm>
            <a:off x="613359" y="1199134"/>
            <a:ext cx="11244166" cy="5555628"/>
          </a:xfrm>
          <a:prstGeom prst="rect">
            <a:avLst/>
          </a:prstGeom>
        </p:spPr>
      </p:pic>
    </p:spTree>
    <p:extLst>
      <p:ext uri="{BB962C8B-B14F-4D97-AF65-F5344CB8AC3E}">
        <p14:creationId xmlns:p14="http://schemas.microsoft.com/office/powerpoint/2010/main" val="3447711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8440A-E2B9-8F62-1760-59EB5F874024}"/>
              </a:ext>
            </a:extLst>
          </p:cNvPr>
          <p:cNvSpPr>
            <a:spLocks noGrp="1"/>
          </p:cNvSpPr>
          <p:nvPr>
            <p:ph type="title"/>
          </p:nvPr>
        </p:nvSpPr>
        <p:spPr/>
        <p:txBody>
          <a:bodyPr>
            <a:normAutofit fontScale="90000"/>
          </a:bodyPr>
          <a:lstStyle/>
          <a:p>
            <a:r>
              <a:rPr lang="en-US" dirty="0"/>
              <a:t>Defined interfaces: </a:t>
            </a:r>
            <a:r>
              <a:rPr lang="en-US" sz="4400" dirty="0"/>
              <a:t>contexts cont.</a:t>
            </a:r>
            <a:endParaRPr lang="en-US" dirty="0"/>
          </a:p>
        </p:txBody>
      </p:sp>
      <p:pic>
        <p:nvPicPr>
          <p:cNvPr id="4" name="Picture 3">
            <a:extLst>
              <a:ext uri="{FF2B5EF4-FFF2-40B4-BE49-F238E27FC236}">
                <a16:creationId xmlns:a16="http://schemas.microsoft.com/office/drawing/2014/main" id="{A1C6F3EC-2187-D17D-5BD6-A861837A8A27}"/>
              </a:ext>
            </a:extLst>
          </p:cNvPr>
          <p:cNvPicPr>
            <a:picLocks noChangeAspect="1"/>
          </p:cNvPicPr>
          <p:nvPr/>
        </p:nvPicPr>
        <p:blipFill rotWithShape="1">
          <a:blip r:embed="rId2"/>
          <a:srcRect r="7231"/>
          <a:stretch/>
        </p:blipFill>
        <p:spPr>
          <a:xfrm>
            <a:off x="589936" y="1344362"/>
            <a:ext cx="11031793" cy="5155551"/>
          </a:xfrm>
          <a:prstGeom prst="rect">
            <a:avLst/>
          </a:prstGeom>
        </p:spPr>
      </p:pic>
    </p:spTree>
    <p:extLst>
      <p:ext uri="{BB962C8B-B14F-4D97-AF65-F5344CB8AC3E}">
        <p14:creationId xmlns:p14="http://schemas.microsoft.com/office/powerpoint/2010/main" val="348916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7409-37E9-4CF0-B482-85B30B77844B}"/>
              </a:ext>
            </a:extLst>
          </p:cNvPr>
          <p:cNvSpPr>
            <a:spLocks noGrp="1"/>
          </p:cNvSpPr>
          <p:nvPr>
            <p:ph type="title"/>
          </p:nvPr>
        </p:nvSpPr>
        <p:spPr/>
        <p:txBody>
          <a:bodyPr/>
          <a:lstStyle/>
          <a:p>
            <a:r>
              <a:rPr lang="en-US" dirty="0">
                <a:solidFill>
                  <a:schemeClr val="tx1"/>
                </a:solidFill>
              </a:rPr>
              <a:t>Crypto++ Library </a:t>
            </a:r>
          </a:p>
        </p:txBody>
      </p:sp>
    </p:spTree>
    <p:extLst>
      <p:ext uri="{BB962C8B-B14F-4D97-AF65-F5344CB8AC3E}">
        <p14:creationId xmlns:p14="http://schemas.microsoft.com/office/powerpoint/2010/main" val="159698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8F3B17-9CFD-40D0-9378-DAB764EEBB56}"/>
              </a:ext>
            </a:extLst>
          </p:cNvPr>
          <p:cNvPicPr>
            <a:picLocks noGrp="1" noChangeAspect="1"/>
          </p:cNvPicPr>
          <p:nvPr>
            <p:ph idx="1"/>
          </p:nvPr>
        </p:nvPicPr>
        <p:blipFill>
          <a:blip r:embed="rId2"/>
          <a:stretch>
            <a:fillRect/>
          </a:stretch>
        </p:blipFill>
        <p:spPr>
          <a:xfrm>
            <a:off x="904568" y="1185560"/>
            <a:ext cx="10432025" cy="5572315"/>
          </a:xfrm>
          <a:prstGeom prst="rect">
            <a:avLst/>
          </a:prstGeom>
        </p:spPr>
      </p:pic>
      <p:sp>
        <p:nvSpPr>
          <p:cNvPr id="3" name="Title 2">
            <a:extLst>
              <a:ext uri="{FF2B5EF4-FFF2-40B4-BE49-F238E27FC236}">
                <a16:creationId xmlns:a16="http://schemas.microsoft.com/office/drawing/2014/main" id="{528957D4-F0DB-4F4E-932D-4575BB7C4898}"/>
              </a:ext>
            </a:extLst>
          </p:cNvPr>
          <p:cNvSpPr>
            <a:spLocks noGrp="1"/>
          </p:cNvSpPr>
          <p:nvPr>
            <p:ph type="title"/>
          </p:nvPr>
        </p:nvSpPr>
        <p:spPr/>
        <p:txBody>
          <a:bodyPr>
            <a:normAutofit fontScale="90000"/>
          </a:bodyPr>
          <a:lstStyle/>
          <a:p>
            <a:r>
              <a:rPr lang="en-US" dirty="0"/>
              <a:t>Defined interfaces: </a:t>
            </a:r>
            <a:r>
              <a:rPr lang="en-US" sz="4400" dirty="0"/>
              <a:t>contexts cont.</a:t>
            </a:r>
            <a:endParaRPr lang="en-US" dirty="0"/>
          </a:p>
        </p:txBody>
      </p:sp>
    </p:spTree>
    <p:extLst>
      <p:ext uri="{BB962C8B-B14F-4D97-AF65-F5344CB8AC3E}">
        <p14:creationId xmlns:p14="http://schemas.microsoft.com/office/powerpoint/2010/main" val="1418452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7E8AD8-57BD-A5C7-BA5C-24B6EEFB1895}"/>
              </a:ext>
            </a:extLst>
          </p:cNvPr>
          <p:cNvSpPr>
            <a:spLocks noGrp="1"/>
          </p:cNvSpPr>
          <p:nvPr>
            <p:ph type="title"/>
          </p:nvPr>
        </p:nvSpPr>
        <p:spPr/>
        <p:txBody>
          <a:bodyPr>
            <a:normAutofit fontScale="90000"/>
          </a:bodyPr>
          <a:lstStyle/>
          <a:p>
            <a:r>
              <a:rPr lang="en-US" dirty="0"/>
              <a:t>Defined interfaces: </a:t>
            </a:r>
            <a:r>
              <a:rPr lang="en-US" sz="4400" dirty="0"/>
              <a:t>contexts cont.</a:t>
            </a:r>
            <a:endParaRPr lang="en-US" dirty="0"/>
          </a:p>
        </p:txBody>
      </p:sp>
      <p:pic>
        <p:nvPicPr>
          <p:cNvPr id="5" name="Picture 4">
            <a:extLst>
              <a:ext uri="{FF2B5EF4-FFF2-40B4-BE49-F238E27FC236}">
                <a16:creationId xmlns:a16="http://schemas.microsoft.com/office/drawing/2014/main" id="{037AB199-EDF5-46A7-A6F9-73D3D15E6D61}"/>
              </a:ext>
            </a:extLst>
          </p:cNvPr>
          <p:cNvPicPr>
            <a:picLocks noChangeAspect="1"/>
          </p:cNvPicPr>
          <p:nvPr/>
        </p:nvPicPr>
        <p:blipFill>
          <a:blip r:embed="rId2"/>
          <a:stretch>
            <a:fillRect/>
          </a:stretch>
        </p:blipFill>
        <p:spPr>
          <a:xfrm>
            <a:off x="1444336" y="1313381"/>
            <a:ext cx="9538295" cy="5463042"/>
          </a:xfrm>
          <a:prstGeom prst="rect">
            <a:avLst/>
          </a:prstGeom>
        </p:spPr>
      </p:pic>
    </p:spTree>
    <p:extLst>
      <p:ext uri="{BB962C8B-B14F-4D97-AF65-F5344CB8AC3E}">
        <p14:creationId xmlns:p14="http://schemas.microsoft.com/office/powerpoint/2010/main" val="1098319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FA39E6-7B41-4D09-8987-3F6331C35FAC}"/>
              </a:ext>
            </a:extLst>
          </p:cNvPr>
          <p:cNvPicPr>
            <a:picLocks noGrp="1" noChangeAspect="1"/>
          </p:cNvPicPr>
          <p:nvPr>
            <p:ph idx="1"/>
          </p:nvPr>
        </p:nvPicPr>
        <p:blipFill rotWithShape="1">
          <a:blip r:embed="rId2"/>
          <a:srcRect b="4229"/>
          <a:stretch/>
        </p:blipFill>
        <p:spPr>
          <a:xfrm>
            <a:off x="1350707" y="1161308"/>
            <a:ext cx="9710583" cy="5455802"/>
          </a:xfrm>
          <a:prstGeom prst="rect">
            <a:avLst/>
          </a:prstGeom>
        </p:spPr>
      </p:pic>
      <p:sp>
        <p:nvSpPr>
          <p:cNvPr id="3" name="Title 2">
            <a:extLst>
              <a:ext uri="{FF2B5EF4-FFF2-40B4-BE49-F238E27FC236}">
                <a16:creationId xmlns:a16="http://schemas.microsoft.com/office/drawing/2014/main" id="{07CE5373-B711-4847-97BF-EFE8E7EEB44E}"/>
              </a:ext>
            </a:extLst>
          </p:cNvPr>
          <p:cNvSpPr>
            <a:spLocks noGrp="1"/>
          </p:cNvSpPr>
          <p:nvPr>
            <p:ph type="title"/>
          </p:nvPr>
        </p:nvSpPr>
        <p:spPr/>
        <p:txBody>
          <a:bodyPr>
            <a:normAutofit fontScale="90000"/>
          </a:bodyPr>
          <a:lstStyle/>
          <a:p>
            <a:r>
              <a:rPr lang="en-US" dirty="0"/>
              <a:t>Defined interfaces: </a:t>
            </a:r>
            <a:r>
              <a:rPr lang="en-US" sz="4400" dirty="0"/>
              <a:t>contexts cont.</a:t>
            </a:r>
            <a:endParaRPr lang="en-US" dirty="0"/>
          </a:p>
        </p:txBody>
      </p:sp>
    </p:spTree>
    <p:extLst>
      <p:ext uri="{BB962C8B-B14F-4D97-AF65-F5344CB8AC3E}">
        <p14:creationId xmlns:p14="http://schemas.microsoft.com/office/powerpoint/2010/main" val="1801055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20088D-06C4-4CB4-82C4-D7BA499C24D2}"/>
              </a:ext>
            </a:extLst>
          </p:cNvPr>
          <p:cNvSpPr>
            <a:spLocks noGrp="1"/>
          </p:cNvSpPr>
          <p:nvPr>
            <p:ph type="title"/>
          </p:nvPr>
        </p:nvSpPr>
        <p:spPr>
          <a:xfrm>
            <a:off x="533399" y="302064"/>
            <a:ext cx="9239865" cy="533484"/>
          </a:xfrm>
        </p:spPr>
        <p:txBody>
          <a:bodyPr>
            <a:noAutofit/>
          </a:bodyPr>
          <a:lstStyle/>
          <a:p>
            <a:r>
              <a:rPr lang="en-US" sz="4000" dirty="0"/>
              <a:t>Defined interfaces: Cryptographic object</a:t>
            </a:r>
          </a:p>
        </p:txBody>
      </p:sp>
      <p:pic>
        <p:nvPicPr>
          <p:cNvPr id="4" name="Picture 3">
            <a:extLst>
              <a:ext uri="{FF2B5EF4-FFF2-40B4-BE49-F238E27FC236}">
                <a16:creationId xmlns:a16="http://schemas.microsoft.com/office/drawing/2014/main" id="{FCD294BF-F67B-4987-AA24-A6639D0B4D49}"/>
              </a:ext>
            </a:extLst>
          </p:cNvPr>
          <p:cNvPicPr>
            <a:picLocks noChangeAspect="1"/>
          </p:cNvPicPr>
          <p:nvPr/>
        </p:nvPicPr>
        <p:blipFill>
          <a:blip r:embed="rId2"/>
          <a:stretch>
            <a:fillRect/>
          </a:stretch>
        </p:blipFill>
        <p:spPr>
          <a:xfrm>
            <a:off x="2719873" y="1110944"/>
            <a:ext cx="7004230" cy="5627262"/>
          </a:xfrm>
          <a:prstGeom prst="rect">
            <a:avLst/>
          </a:prstGeom>
        </p:spPr>
      </p:pic>
    </p:spTree>
    <p:extLst>
      <p:ext uri="{BB962C8B-B14F-4D97-AF65-F5344CB8AC3E}">
        <p14:creationId xmlns:p14="http://schemas.microsoft.com/office/powerpoint/2010/main" val="2894854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25F1-3186-4297-8E48-10C76DFCFE93}"/>
              </a:ext>
            </a:extLst>
          </p:cNvPr>
          <p:cNvSpPr>
            <a:spLocks noGrp="1"/>
          </p:cNvSpPr>
          <p:nvPr>
            <p:ph type="title"/>
          </p:nvPr>
        </p:nvSpPr>
        <p:spPr/>
        <p:txBody>
          <a:bodyPr/>
          <a:lstStyle/>
          <a:p>
            <a:r>
              <a:rPr lang="en-US" dirty="0">
                <a:solidFill>
                  <a:schemeClr val="tx1"/>
                </a:solidFill>
              </a:rPr>
              <a:t>Crypto Provider</a:t>
            </a:r>
          </a:p>
        </p:txBody>
      </p:sp>
    </p:spTree>
    <p:extLst>
      <p:ext uri="{BB962C8B-B14F-4D97-AF65-F5344CB8AC3E}">
        <p14:creationId xmlns:p14="http://schemas.microsoft.com/office/powerpoint/2010/main" val="170644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4EF0F-1DD4-4B72-B217-D87AEF5F509C}"/>
              </a:ext>
            </a:extLst>
          </p:cNvPr>
          <p:cNvSpPr>
            <a:spLocks noGrp="1"/>
          </p:cNvSpPr>
          <p:nvPr>
            <p:ph idx="1"/>
          </p:nvPr>
        </p:nvSpPr>
        <p:spPr>
          <a:xfrm>
            <a:off x="603308" y="1406175"/>
            <a:ext cx="11348059" cy="4351338"/>
          </a:xfrm>
        </p:spPr>
        <p:txBody>
          <a:bodyPr>
            <a:normAutofit/>
          </a:bodyPr>
          <a:lstStyle/>
          <a:p>
            <a:r>
              <a:rPr lang="en-US" sz="2000" dirty="0"/>
              <a:t>FC Crypto allow to use software libraries like</a:t>
            </a:r>
          </a:p>
          <a:p>
            <a:pPr lvl="1"/>
            <a:r>
              <a:rPr lang="en-US" sz="2000" dirty="0"/>
              <a:t>Crypto++</a:t>
            </a:r>
          </a:p>
          <a:p>
            <a:pPr lvl="1"/>
            <a:r>
              <a:rPr lang="en-US" sz="2000" dirty="0" err="1"/>
              <a:t>Openssl</a:t>
            </a:r>
            <a:endParaRPr lang="en-US" sz="2000" dirty="0"/>
          </a:p>
          <a:p>
            <a:pPr lvl="1"/>
            <a:r>
              <a:rPr lang="en-US" sz="2000" dirty="0" err="1"/>
              <a:t>Mbedtls</a:t>
            </a:r>
            <a:endParaRPr lang="en-US" sz="2000" dirty="0"/>
          </a:p>
          <a:p>
            <a:pPr lvl="1"/>
            <a:r>
              <a:rPr lang="en-US" sz="2000" dirty="0"/>
              <a:t>…</a:t>
            </a:r>
          </a:p>
          <a:p>
            <a:r>
              <a:rPr lang="en-US" sz="2000" dirty="0"/>
              <a:t>Crypto Provider standardize the APIs that should be use to preform cryptographic operations</a:t>
            </a:r>
          </a:p>
          <a:p>
            <a:r>
              <a:rPr lang="en-US" sz="2000" dirty="0"/>
              <a:t>Crypto Provider is a structural element that organizes cryptographic primitives (algorithms). </a:t>
            </a:r>
          </a:p>
          <a:p>
            <a:r>
              <a:rPr lang="en-US" sz="2000" dirty="0"/>
              <a:t>Every Crypto Provider instance represents exactly a cryptographic library. </a:t>
            </a:r>
          </a:p>
          <a:p>
            <a:r>
              <a:rPr lang="en-US" sz="2000" dirty="0"/>
              <a:t>at least one Crypto Provider for software element that is available in a project specific environment </a:t>
            </a:r>
          </a:p>
        </p:txBody>
      </p:sp>
      <p:sp>
        <p:nvSpPr>
          <p:cNvPr id="3" name="Title 2">
            <a:extLst>
              <a:ext uri="{FF2B5EF4-FFF2-40B4-BE49-F238E27FC236}">
                <a16:creationId xmlns:a16="http://schemas.microsoft.com/office/drawing/2014/main" id="{CA1720B7-C1AB-4CE6-BFF1-E3FE4ACCBD68}"/>
              </a:ext>
            </a:extLst>
          </p:cNvPr>
          <p:cNvSpPr>
            <a:spLocks noGrp="1"/>
          </p:cNvSpPr>
          <p:nvPr>
            <p:ph type="title"/>
          </p:nvPr>
        </p:nvSpPr>
        <p:spPr/>
        <p:txBody>
          <a:bodyPr>
            <a:normAutofit fontScale="90000"/>
          </a:bodyPr>
          <a:lstStyle/>
          <a:p>
            <a:r>
              <a:rPr lang="en-US" dirty="0"/>
              <a:t>Crypto Provider</a:t>
            </a:r>
          </a:p>
        </p:txBody>
      </p:sp>
      <p:pic>
        <p:nvPicPr>
          <p:cNvPr id="4" name="Picture 3">
            <a:extLst>
              <a:ext uri="{FF2B5EF4-FFF2-40B4-BE49-F238E27FC236}">
                <a16:creationId xmlns:a16="http://schemas.microsoft.com/office/drawing/2014/main" id="{91ACD598-8D5D-2F7A-CA86-CA1A4659D820}"/>
              </a:ext>
            </a:extLst>
          </p:cNvPr>
          <p:cNvPicPr>
            <a:picLocks noChangeAspect="1"/>
          </p:cNvPicPr>
          <p:nvPr/>
        </p:nvPicPr>
        <p:blipFill rotWithShape="1">
          <a:blip r:embed="rId2"/>
          <a:srcRect l="3700" t="56775" r="59918" b="31326"/>
          <a:stretch/>
        </p:blipFill>
        <p:spPr>
          <a:xfrm>
            <a:off x="2654709" y="5308605"/>
            <a:ext cx="8069579" cy="1484672"/>
          </a:xfrm>
          <a:prstGeom prst="rect">
            <a:avLst/>
          </a:prstGeom>
        </p:spPr>
      </p:pic>
    </p:spTree>
    <p:extLst>
      <p:ext uri="{BB962C8B-B14F-4D97-AF65-F5344CB8AC3E}">
        <p14:creationId xmlns:p14="http://schemas.microsoft.com/office/powerpoint/2010/main" val="860877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3C5336-4D2B-4896-9AC6-A43955A35E00}"/>
              </a:ext>
            </a:extLst>
          </p:cNvPr>
          <p:cNvSpPr>
            <a:spLocks noGrp="1"/>
          </p:cNvSpPr>
          <p:nvPr>
            <p:ph idx="1"/>
          </p:nvPr>
        </p:nvSpPr>
        <p:spPr>
          <a:xfrm>
            <a:off x="681334" y="1638378"/>
            <a:ext cx="10986856" cy="5148316"/>
          </a:xfrm>
        </p:spPr>
        <p:txBody>
          <a:bodyPr>
            <a:normAutofit/>
          </a:bodyPr>
          <a:lstStyle/>
          <a:p>
            <a:r>
              <a:rPr lang="en-US" sz="2200" dirty="0"/>
              <a:t>Crypto Provider class   ==  </a:t>
            </a:r>
            <a:r>
              <a:rPr lang="en-US" sz="2200" dirty="0" err="1"/>
              <a:t>CryptoProviderFactory</a:t>
            </a:r>
            <a:r>
              <a:rPr lang="en-US" sz="2200" dirty="0"/>
              <a:t> (global factory method)</a:t>
            </a:r>
          </a:p>
          <a:p>
            <a:pPr lvl="1"/>
            <a:r>
              <a:rPr lang="en-US" sz="1900" dirty="0"/>
              <a:t> doesn't have constructor inside its public scope</a:t>
            </a:r>
          </a:p>
          <a:p>
            <a:pPr lvl="1"/>
            <a:r>
              <a:rPr lang="en-US" sz="1900" dirty="0"/>
              <a:t>Any instance of it can be used to preform cryptographic operations</a:t>
            </a:r>
          </a:p>
          <a:p>
            <a:endParaRPr lang="en-US" sz="2200" dirty="0"/>
          </a:p>
          <a:p>
            <a:endParaRPr lang="en-US" dirty="0"/>
          </a:p>
          <a:p>
            <a:endParaRPr lang="en-US" dirty="0"/>
          </a:p>
          <a:p>
            <a:endParaRPr lang="en-US" dirty="0"/>
          </a:p>
          <a:p>
            <a:pPr marL="0" indent="0">
              <a:buNone/>
            </a:pPr>
            <a:endParaRPr lang="en-US" sz="2200" dirty="0"/>
          </a:p>
          <a:p>
            <a:endParaRPr lang="en-US" sz="2200" dirty="0"/>
          </a:p>
          <a:p>
            <a:r>
              <a:rPr lang="en-US" sz="2200" dirty="0" err="1"/>
              <a:t>CyptoPP_CryptoProvider</a:t>
            </a:r>
            <a:r>
              <a:rPr lang="en-US" sz="2200" dirty="0"/>
              <a:t> or </a:t>
            </a:r>
            <a:r>
              <a:rPr lang="en-US" sz="2200" dirty="0" err="1"/>
              <a:t>OpenSLL_CryptoProvider</a:t>
            </a:r>
            <a:r>
              <a:rPr lang="en-US" sz="2200" dirty="0"/>
              <a:t> or </a:t>
            </a:r>
            <a:r>
              <a:rPr lang="en-US" sz="2200" dirty="0" err="1"/>
              <a:t>Mbedtls_CryptoProvider</a:t>
            </a:r>
            <a:r>
              <a:rPr lang="en-US" sz="2200" dirty="0"/>
              <a:t> also </a:t>
            </a:r>
            <a:r>
              <a:rPr lang="en-US" sz="2200" dirty="0" err="1"/>
              <a:t>doesnot</a:t>
            </a:r>
            <a:r>
              <a:rPr lang="en-US" sz="2200" dirty="0"/>
              <a:t> have constructor inside their public scope</a:t>
            </a:r>
          </a:p>
          <a:p>
            <a:endParaRPr lang="en-US" dirty="0"/>
          </a:p>
        </p:txBody>
      </p:sp>
      <p:sp>
        <p:nvSpPr>
          <p:cNvPr id="3" name="Title 2">
            <a:extLst>
              <a:ext uri="{FF2B5EF4-FFF2-40B4-BE49-F238E27FC236}">
                <a16:creationId xmlns:a16="http://schemas.microsoft.com/office/drawing/2014/main" id="{C88F6919-82D8-4F82-8C33-2A31823EEA34}"/>
              </a:ext>
            </a:extLst>
          </p:cNvPr>
          <p:cNvSpPr>
            <a:spLocks noGrp="1"/>
          </p:cNvSpPr>
          <p:nvPr>
            <p:ph type="title"/>
          </p:nvPr>
        </p:nvSpPr>
        <p:spPr/>
        <p:txBody>
          <a:bodyPr>
            <a:normAutofit fontScale="90000"/>
          </a:bodyPr>
          <a:lstStyle/>
          <a:p>
            <a:r>
              <a:rPr lang="en-US" dirty="0"/>
              <a:t>Continue: Crypto Provider</a:t>
            </a:r>
          </a:p>
        </p:txBody>
      </p:sp>
      <p:sp>
        <p:nvSpPr>
          <p:cNvPr id="6" name="TextBox 5">
            <a:extLst>
              <a:ext uri="{FF2B5EF4-FFF2-40B4-BE49-F238E27FC236}">
                <a16:creationId xmlns:a16="http://schemas.microsoft.com/office/drawing/2014/main" id="{292164B4-E3DD-4B39-8CDB-F217381E43A3}"/>
              </a:ext>
            </a:extLst>
          </p:cNvPr>
          <p:cNvSpPr txBox="1"/>
          <p:nvPr/>
        </p:nvSpPr>
        <p:spPr>
          <a:xfrm>
            <a:off x="5120873" y="3131927"/>
            <a:ext cx="2094271" cy="369332"/>
          </a:xfrm>
          <a:prstGeom prst="rect">
            <a:avLst/>
          </a:prstGeom>
          <a:solidFill>
            <a:schemeClr val="accent2">
              <a:lumMod val="20000"/>
              <a:lumOff val="80000"/>
            </a:schemeClr>
          </a:solidFill>
          <a:ln w="28575">
            <a:solidFill>
              <a:schemeClr val="accent6">
                <a:lumMod val="75000"/>
              </a:schemeClr>
            </a:solidFill>
          </a:ln>
        </p:spPr>
        <p:txBody>
          <a:bodyPr wrap="square" rtlCol="0">
            <a:spAutoFit/>
          </a:bodyPr>
          <a:lstStyle/>
          <a:p>
            <a:pPr algn="ctr"/>
            <a:r>
              <a:rPr lang="en-US" dirty="0" err="1"/>
              <a:t>CryptoProvider</a:t>
            </a:r>
            <a:endParaRPr lang="en-US" dirty="0"/>
          </a:p>
        </p:txBody>
      </p:sp>
      <p:sp>
        <p:nvSpPr>
          <p:cNvPr id="7" name="TextBox 6">
            <a:extLst>
              <a:ext uri="{FF2B5EF4-FFF2-40B4-BE49-F238E27FC236}">
                <a16:creationId xmlns:a16="http://schemas.microsoft.com/office/drawing/2014/main" id="{44FE6678-6931-4E75-B9C8-C6958F05A5C9}"/>
              </a:ext>
            </a:extLst>
          </p:cNvPr>
          <p:cNvSpPr txBox="1"/>
          <p:nvPr/>
        </p:nvSpPr>
        <p:spPr>
          <a:xfrm>
            <a:off x="1364925" y="4298278"/>
            <a:ext cx="2689123" cy="369332"/>
          </a:xfrm>
          <a:prstGeom prst="rect">
            <a:avLst/>
          </a:prstGeom>
          <a:solidFill>
            <a:schemeClr val="accent2">
              <a:lumMod val="20000"/>
              <a:lumOff val="80000"/>
            </a:schemeClr>
          </a:solidFill>
          <a:ln w="28575">
            <a:solidFill>
              <a:schemeClr val="accent6">
                <a:lumMod val="75000"/>
              </a:schemeClr>
            </a:solidFill>
          </a:ln>
        </p:spPr>
        <p:txBody>
          <a:bodyPr wrap="square" rtlCol="0">
            <a:spAutoFit/>
          </a:bodyPr>
          <a:lstStyle/>
          <a:p>
            <a:r>
              <a:rPr lang="en-US" dirty="0" err="1"/>
              <a:t>CyptoPP_CryptoProvider</a:t>
            </a:r>
            <a:endParaRPr lang="en-US" dirty="0"/>
          </a:p>
        </p:txBody>
      </p:sp>
      <p:sp>
        <p:nvSpPr>
          <p:cNvPr id="8" name="TextBox 7">
            <a:extLst>
              <a:ext uri="{FF2B5EF4-FFF2-40B4-BE49-F238E27FC236}">
                <a16:creationId xmlns:a16="http://schemas.microsoft.com/office/drawing/2014/main" id="{634D68B3-7F26-4B01-98DE-9DE87902E226}"/>
              </a:ext>
            </a:extLst>
          </p:cNvPr>
          <p:cNvSpPr txBox="1"/>
          <p:nvPr/>
        </p:nvSpPr>
        <p:spPr>
          <a:xfrm>
            <a:off x="4799756" y="4332808"/>
            <a:ext cx="2743199" cy="369332"/>
          </a:xfrm>
          <a:prstGeom prst="rect">
            <a:avLst/>
          </a:prstGeom>
          <a:solidFill>
            <a:schemeClr val="accent2">
              <a:lumMod val="20000"/>
              <a:lumOff val="80000"/>
            </a:schemeClr>
          </a:solidFill>
          <a:ln w="28575">
            <a:solidFill>
              <a:schemeClr val="accent6">
                <a:lumMod val="75000"/>
              </a:schemeClr>
            </a:solidFill>
          </a:ln>
        </p:spPr>
        <p:txBody>
          <a:bodyPr wrap="square" rtlCol="0">
            <a:spAutoFit/>
          </a:bodyPr>
          <a:lstStyle/>
          <a:p>
            <a:r>
              <a:rPr lang="en-US" dirty="0" err="1"/>
              <a:t>OpenSLL_CryptoProvider</a:t>
            </a:r>
            <a:endParaRPr lang="en-US" dirty="0"/>
          </a:p>
        </p:txBody>
      </p:sp>
      <p:sp>
        <p:nvSpPr>
          <p:cNvPr id="9" name="TextBox 8">
            <a:extLst>
              <a:ext uri="{FF2B5EF4-FFF2-40B4-BE49-F238E27FC236}">
                <a16:creationId xmlns:a16="http://schemas.microsoft.com/office/drawing/2014/main" id="{1D87EB12-8FE6-47FE-A9F0-69D08A5CB642}"/>
              </a:ext>
            </a:extLst>
          </p:cNvPr>
          <p:cNvSpPr txBox="1"/>
          <p:nvPr/>
        </p:nvSpPr>
        <p:spPr>
          <a:xfrm>
            <a:off x="8080358" y="4293362"/>
            <a:ext cx="3116826" cy="369332"/>
          </a:xfrm>
          <a:prstGeom prst="rect">
            <a:avLst/>
          </a:prstGeom>
          <a:solidFill>
            <a:schemeClr val="accent2">
              <a:lumMod val="20000"/>
              <a:lumOff val="80000"/>
            </a:schemeClr>
          </a:solidFill>
          <a:ln w="28575">
            <a:solidFill>
              <a:schemeClr val="accent6">
                <a:lumMod val="75000"/>
              </a:schemeClr>
            </a:solidFill>
          </a:ln>
        </p:spPr>
        <p:txBody>
          <a:bodyPr wrap="square" rtlCol="0">
            <a:spAutoFit/>
          </a:bodyPr>
          <a:lstStyle/>
          <a:p>
            <a:r>
              <a:rPr lang="en-US" dirty="0" err="1"/>
              <a:t>Mbedtls_CryptoProvider</a:t>
            </a:r>
            <a:endParaRPr lang="en-US" dirty="0"/>
          </a:p>
        </p:txBody>
      </p:sp>
      <p:cxnSp>
        <p:nvCxnSpPr>
          <p:cNvPr id="11" name="Straight Arrow Connector 10">
            <a:extLst>
              <a:ext uri="{FF2B5EF4-FFF2-40B4-BE49-F238E27FC236}">
                <a16:creationId xmlns:a16="http://schemas.microsoft.com/office/drawing/2014/main" id="{BB93E651-E6EA-4310-97EA-E85B64F0B546}"/>
              </a:ext>
            </a:extLst>
          </p:cNvPr>
          <p:cNvCxnSpPr>
            <a:cxnSpLocks/>
          </p:cNvCxnSpPr>
          <p:nvPr/>
        </p:nvCxnSpPr>
        <p:spPr>
          <a:xfrm flipV="1">
            <a:off x="2685454" y="3535673"/>
            <a:ext cx="3286410" cy="7576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148565DE-CD0C-494D-B2CE-3D464248EEF6}"/>
              </a:ext>
            </a:extLst>
          </p:cNvPr>
          <p:cNvCxnSpPr>
            <a:cxnSpLocks/>
            <a:stCxn id="8" idx="0"/>
          </p:cNvCxnSpPr>
          <p:nvPr/>
        </p:nvCxnSpPr>
        <p:spPr>
          <a:xfrm flipH="1" flipV="1">
            <a:off x="6164386" y="3501259"/>
            <a:ext cx="6970" cy="831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6CCF182-6FB3-480E-BA29-8ABD8BCDC507}"/>
              </a:ext>
            </a:extLst>
          </p:cNvPr>
          <p:cNvCxnSpPr>
            <a:cxnSpLocks/>
            <a:stCxn id="9" idx="0"/>
          </p:cNvCxnSpPr>
          <p:nvPr/>
        </p:nvCxnSpPr>
        <p:spPr>
          <a:xfrm flipH="1" flipV="1">
            <a:off x="6343055" y="3528884"/>
            <a:ext cx="3295716" cy="7644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4390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8174-D568-4E62-BFD8-E342C29663D4}"/>
              </a:ext>
            </a:extLst>
          </p:cNvPr>
          <p:cNvSpPr>
            <a:spLocks noGrp="1"/>
          </p:cNvSpPr>
          <p:nvPr>
            <p:ph type="title"/>
          </p:nvPr>
        </p:nvSpPr>
        <p:spPr/>
        <p:txBody>
          <a:bodyPr/>
          <a:lstStyle/>
          <a:p>
            <a:r>
              <a:rPr lang="en-US" dirty="0">
                <a:solidFill>
                  <a:schemeClr val="tx1"/>
                </a:solidFill>
              </a:rPr>
              <a:t>Crypto Object</a:t>
            </a:r>
          </a:p>
        </p:txBody>
      </p:sp>
    </p:spTree>
    <p:extLst>
      <p:ext uri="{BB962C8B-B14F-4D97-AF65-F5344CB8AC3E}">
        <p14:creationId xmlns:p14="http://schemas.microsoft.com/office/powerpoint/2010/main" val="2637496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1B618A-424C-4692-848E-DE8F9A5494DF}"/>
              </a:ext>
            </a:extLst>
          </p:cNvPr>
          <p:cNvSpPr>
            <a:spLocks noGrp="1"/>
          </p:cNvSpPr>
          <p:nvPr>
            <p:ph type="title"/>
          </p:nvPr>
        </p:nvSpPr>
        <p:spPr/>
        <p:txBody>
          <a:bodyPr>
            <a:normAutofit fontScale="90000"/>
          </a:bodyPr>
          <a:lstStyle/>
          <a:p>
            <a:r>
              <a:rPr lang="en-US" dirty="0"/>
              <a:t>Crypto Object</a:t>
            </a:r>
          </a:p>
        </p:txBody>
      </p:sp>
      <p:pic>
        <p:nvPicPr>
          <p:cNvPr id="11" name="Picture 10">
            <a:extLst>
              <a:ext uri="{FF2B5EF4-FFF2-40B4-BE49-F238E27FC236}">
                <a16:creationId xmlns:a16="http://schemas.microsoft.com/office/drawing/2014/main" id="{36D0BCFE-A0C8-4159-B0BC-8BF7CB9594F8}"/>
              </a:ext>
            </a:extLst>
          </p:cNvPr>
          <p:cNvPicPr>
            <a:picLocks noChangeAspect="1"/>
          </p:cNvPicPr>
          <p:nvPr/>
        </p:nvPicPr>
        <p:blipFill rotWithShape="1">
          <a:blip r:embed="rId2"/>
          <a:srcRect l="3710" t="24659" r="66451" b="53692"/>
          <a:stretch/>
        </p:blipFill>
        <p:spPr>
          <a:xfrm>
            <a:off x="2026591" y="2073460"/>
            <a:ext cx="9010515" cy="3677265"/>
          </a:xfrm>
          <a:prstGeom prst="rect">
            <a:avLst/>
          </a:prstGeom>
        </p:spPr>
      </p:pic>
      <p:sp>
        <p:nvSpPr>
          <p:cNvPr id="12" name="Rectangle 11">
            <a:extLst>
              <a:ext uri="{FF2B5EF4-FFF2-40B4-BE49-F238E27FC236}">
                <a16:creationId xmlns:a16="http://schemas.microsoft.com/office/drawing/2014/main" id="{8BFCD61D-C5E2-4539-BE4C-41097102AE83}"/>
              </a:ext>
            </a:extLst>
          </p:cNvPr>
          <p:cNvSpPr/>
          <p:nvPr/>
        </p:nvSpPr>
        <p:spPr>
          <a:xfrm>
            <a:off x="2744264" y="3225146"/>
            <a:ext cx="3539695" cy="460805"/>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926669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9E912-4A40-42BC-A18B-7A6C0057A261}"/>
              </a:ext>
            </a:extLst>
          </p:cNvPr>
          <p:cNvSpPr>
            <a:spLocks noGrp="1"/>
          </p:cNvSpPr>
          <p:nvPr>
            <p:ph type="title"/>
          </p:nvPr>
        </p:nvSpPr>
        <p:spPr/>
        <p:txBody>
          <a:bodyPr>
            <a:normAutofit fontScale="90000"/>
          </a:bodyPr>
          <a:lstStyle/>
          <a:p>
            <a:r>
              <a:rPr lang="en-US" dirty="0"/>
              <a:t>Continue: Crypto Object</a:t>
            </a:r>
          </a:p>
        </p:txBody>
      </p:sp>
      <p:pic>
        <p:nvPicPr>
          <p:cNvPr id="4" name="Content Placeholder 3">
            <a:extLst>
              <a:ext uri="{FF2B5EF4-FFF2-40B4-BE49-F238E27FC236}">
                <a16:creationId xmlns:a16="http://schemas.microsoft.com/office/drawing/2014/main" id="{5CDE464B-8FCF-461C-A1C4-7BD2612118FC}"/>
              </a:ext>
            </a:extLst>
          </p:cNvPr>
          <p:cNvPicPr>
            <a:picLocks noGrp="1" noChangeAspect="1"/>
          </p:cNvPicPr>
          <p:nvPr>
            <p:ph idx="1"/>
          </p:nvPr>
        </p:nvPicPr>
        <p:blipFill rotWithShape="1">
          <a:blip r:embed="rId2"/>
          <a:srcRect l="20625" t="27333" r="19500" b="12222"/>
          <a:stretch/>
        </p:blipFill>
        <p:spPr>
          <a:xfrm>
            <a:off x="1528845" y="1177555"/>
            <a:ext cx="9134310" cy="5186963"/>
          </a:xfrm>
          <a:prstGeom prst="rect">
            <a:avLst/>
          </a:prstGeom>
        </p:spPr>
      </p:pic>
    </p:spTree>
    <p:extLst>
      <p:ext uri="{BB962C8B-B14F-4D97-AF65-F5344CB8AC3E}">
        <p14:creationId xmlns:p14="http://schemas.microsoft.com/office/powerpoint/2010/main" val="91111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E8E60A-BDCF-4719-9CC0-685976EC0592}"/>
              </a:ext>
            </a:extLst>
          </p:cNvPr>
          <p:cNvSpPr>
            <a:spLocks noGrp="1"/>
          </p:cNvSpPr>
          <p:nvPr>
            <p:ph idx="1"/>
          </p:nvPr>
        </p:nvSpPr>
        <p:spPr>
          <a:xfrm>
            <a:off x="545431" y="1459832"/>
            <a:ext cx="10908632" cy="5005136"/>
          </a:xfrm>
        </p:spPr>
        <p:txBody>
          <a:bodyPr>
            <a:normAutofit fontScale="85000" lnSpcReduction="20000"/>
          </a:bodyPr>
          <a:lstStyle/>
          <a:p>
            <a:pPr>
              <a:lnSpc>
                <a:spcPct val="120000"/>
              </a:lnSpc>
            </a:pPr>
            <a:r>
              <a:rPr lang="en-US" b="1" dirty="0"/>
              <a:t>Install </a:t>
            </a:r>
            <a:r>
              <a:rPr lang="en-US" b="1" dirty="0">
                <a:solidFill>
                  <a:srgbClr val="131313"/>
                </a:solidFill>
                <a:latin typeface="Roboto" panose="02000000000000000000" pitchFamily="2" charset="0"/>
              </a:rPr>
              <a:t>crypto++</a:t>
            </a:r>
          </a:p>
          <a:p>
            <a:pPr marL="457200" lvl="1" indent="0">
              <a:lnSpc>
                <a:spcPct val="120000"/>
              </a:lnSpc>
              <a:buNone/>
            </a:pPr>
            <a:r>
              <a:rPr lang="en-US" dirty="0" err="1"/>
              <a:t>sudo</a:t>
            </a:r>
            <a:r>
              <a:rPr lang="en-US" dirty="0"/>
              <a:t> apt-get update</a:t>
            </a:r>
          </a:p>
          <a:p>
            <a:pPr marL="457200" lvl="1" indent="0">
              <a:lnSpc>
                <a:spcPct val="120000"/>
              </a:lnSpc>
              <a:buNone/>
            </a:pPr>
            <a:r>
              <a:rPr lang="en-US" dirty="0" err="1"/>
              <a:t>sudo</a:t>
            </a:r>
            <a:r>
              <a:rPr lang="en-US" dirty="0"/>
              <a:t> apt-get install </a:t>
            </a:r>
            <a:r>
              <a:rPr lang="en-US" dirty="0" err="1"/>
              <a:t>libcrypto</a:t>
            </a:r>
            <a:r>
              <a:rPr lang="en-US" dirty="0"/>
              <a:t>++-dev </a:t>
            </a:r>
            <a:r>
              <a:rPr lang="en-US" dirty="0" err="1"/>
              <a:t>libcrypto</a:t>
            </a:r>
            <a:r>
              <a:rPr lang="en-US" dirty="0"/>
              <a:t>++-doc </a:t>
            </a:r>
            <a:r>
              <a:rPr lang="en-US" dirty="0" err="1"/>
              <a:t>libcrypto</a:t>
            </a:r>
            <a:r>
              <a:rPr lang="en-US" dirty="0"/>
              <a:t>++-utils </a:t>
            </a:r>
          </a:p>
          <a:p>
            <a:pPr marL="457200" lvl="1" indent="0">
              <a:lnSpc>
                <a:spcPct val="120000"/>
              </a:lnSpc>
              <a:buNone/>
            </a:pPr>
            <a:endParaRPr lang="en-US" dirty="0">
              <a:solidFill>
                <a:srgbClr val="131313"/>
              </a:solidFill>
              <a:highlight>
                <a:srgbClr val="FFFF00"/>
              </a:highlight>
              <a:latin typeface="Roboto" panose="02000000000000000000" pitchFamily="2" charset="0"/>
            </a:endParaRPr>
          </a:p>
          <a:p>
            <a:pPr>
              <a:lnSpc>
                <a:spcPct val="120000"/>
              </a:lnSpc>
            </a:pPr>
            <a:r>
              <a:rPr lang="en-US" b="1" dirty="0"/>
              <a:t>Include in CmakeLists.txt  (hard way)</a:t>
            </a:r>
          </a:p>
          <a:p>
            <a:pPr marL="457200" lvl="1" indent="0">
              <a:lnSpc>
                <a:spcPct val="120000"/>
              </a:lnSpc>
              <a:buNone/>
            </a:pPr>
            <a:r>
              <a:rPr lang="en-US" dirty="0" err="1">
                <a:solidFill>
                  <a:srgbClr val="0000FF"/>
                </a:solidFill>
                <a:latin typeface="Consolas" panose="020B0609020204030204" pitchFamily="49" charset="0"/>
              </a:rPr>
              <a:t>cmake_minimum_required</a:t>
            </a:r>
            <a:r>
              <a:rPr lang="en-US" dirty="0">
                <a:solidFill>
                  <a:srgbClr val="000000"/>
                </a:solidFill>
                <a:latin typeface="Consolas" panose="020B0609020204030204" pitchFamily="49" charset="0"/>
              </a:rPr>
              <a:t>(VERSION 3.5)</a:t>
            </a:r>
          </a:p>
          <a:p>
            <a:pPr marL="457200" lvl="1" indent="0">
              <a:buNone/>
            </a:pPr>
            <a:r>
              <a:rPr lang="en-US" dirty="0">
                <a:solidFill>
                  <a:srgbClr val="0000FF"/>
                </a:solidFill>
                <a:latin typeface="Consolas" panose="020B0609020204030204" pitchFamily="49" charset="0"/>
              </a:rPr>
              <a:t>project</a:t>
            </a:r>
            <a:r>
              <a:rPr lang="en-US" dirty="0">
                <a:solidFill>
                  <a:srgbClr val="000000"/>
                </a:solidFill>
                <a:latin typeface="Consolas" panose="020B0609020204030204" pitchFamily="49" charset="0"/>
              </a:rPr>
              <a:t>(Demo)</a:t>
            </a:r>
          </a:p>
          <a:p>
            <a:pPr marL="457200" lvl="1" indent="0">
              <a:buNone/>
            </a:pPr>
            <a:br>
              <a:rPr lang="en-US" dirty="0">
                <a:solidFill>
                  <a:srgbClr val="000000"/>
                </a:solidFill>
                <a:latin typeface="Consolas" panose="020B0609020204030204" pitchFamily="49" charset="0"/>
              </a:rPr>
            </a:br>
            <a:r>
              <a:rPr lang="en-US" dirty="0">
                <a:solidFill>
                  <a:srgbClr val="008000"/>
                </a:solidFill>
                <a:latin typeface="Consolas" panose="020B0609020204030204" pitchFamily="49" charset="0"/>
              </a:rPr>
              <a:t># Specify the include and library directories for Crypto++</a:t>
            </a:r>
            <a:endParaRPr lang="en-US" dirty="0">
              <a:solidFill>
                <a:srgbClr val="000000"/>
              </a:solidFill>
              <a:latin typeface="Consolas" panose="020B0609020204030204" pitchFamily="49" charset="0"/>
            </a:endParaRPr>
          </a:p>
          <a:p>
            <a:pPr marL="457200" lvl="1" indent="0">
              <a:buNone/>
            </a:pPr>
            <a:r>
              <a:rPr lang="en-US" dirty="0" err="1">
                <a:solidFill>
                  <a:srgbClr val="0000FF"/>
                </a:solidFill>
                <a:latin typeface="Consolas" panose="020B0609020204030204" pitchFamily="49" charset="0"/>
              </a:rPr>
              <a:t>include_directories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usr</a:t>
            </a:r>
            <a:r>
              <a:rPr lang="en-US" dirty="0">
                <a:solidFill>
                  <a:srgbClr val="000000"/>
                </a:solidFill>
                <a:latin typeface="Consolas" panose="020B0609020204030204" pitchFamily="49" charset="0"/>
              </a:rPr>
              <a:t>/include/crypto++)</a:t>
            </a:r>
          </a:p>
          <a:p>
            <a:pPr marL="457200" lvl="1" indent="0">
              <a:buNone/>
            </a:pPr>
            <a:r>
              <a:rPr lang="en-US" dirty="0" err="1">
                <a:solidFill>
                  <a:srgbClr val="0000FF"/>
                </a:solidFill>
                <a:latin typeface="Consolas" panose="020B0609020204030204" pitchFamily="49" charset="0"/>
              </a:rPr>
              <a:t>link_directories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usr</a:t>
            </a:r>
            <a:r>
              <a:rPr lang="en-US" dirty="0">
                <a:solidFill>
                  <a:srgbClr val="000000"/>
                </a:solidFill>
                <a:latin typeface="Consolas" panose="020B0609020204030204" pitchFamily="49" charset="0"/>
              </a:rPr>
              <a:t>/lib/x86_64-linux-gnu)</a:t>
            </a:r>
          </a:p>
          <a:p>
            <a:pPr marL="457200" lvl="1" indent="0">
              <a:buNone/>
            </a:pPr>
            <a:br>
              <a:rPr lang="en-US" dirty="0">
                <a:solidFill>
                  <a:srgbClr val="000000"/>
                </a:solidFill>
                <a:latin typeface="Consolas" panose="020B0609020204030204" pitchFamily="49" charset="0"/>
              </a:rPr>
            </a:br>
            <a:r>
              <a:rPr lang="en-US" dirty="0">
                <a:solidFill>
                  <a:srgbClr val="008000"/>
                </a:solidFill>
                <a:latin typeface="Consolas" panose="020B0609020204030204" pitchFamily="49" charset="0"/>
              </a:rPr>
              <a:t># Add your executable and link with Crypto++ library</a:t>
            </a:r>
            <a:endParaRPr lang="en-US" dirty="0">
              <a:solidFill>
                <a:srgbClr val="000000"/>
              </a:solidFill>
              <a:latin typeface="Consolas" panose="020B0609020204030204" pitchFamily="49" charset="0"/>
            </a:endParaRPr>
          </a:p>
          <a:p>
            <a:pPr marL="457200" lvl="1" indent="0">
              <a:buNone/>
            </a:pPr>
            <a:r>
              <a:rPr lang="en-US" dirty="0" err="1">
                <a:solidFill>
                  <a:srgbClr val="0000FF"/>
                </a:solidFill>
                <a:latin typeface="Consolas" panose="020B0609020204030204" pitchFamily="49" charset="0"/>
              </a:rPr>
              <a:t>add_executable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myExecutable</a:t>
            </a:r>
            <a:r>
              <a:rPr lang="en-US" dirty="0">
                <a:solidFill>
                  <a:srgbClr val="000000"/>
                </a:solidFill>
                <a:latin typeface="Consolas" panose="020B0609020204030204" pitchFamily="49" charset="0"/>
              </a:rPr>
              <a:t> main.cpp)</a:t>
            </a:r>
          </a:p>
          <a:p>
            <a:pPr marL="457200" lvl="1" indent="0">
              <a:buNone/>
            </a:pPr>
            <a:r>
              <a:rPr lang="en-US" dirty="0" err="1">
                <a:solidFill>
                  <a:srgbClr val="0000FF"/>
                </a:solidFill>
                <a:latin typeface="Consolas" panose="020B0609020204030204" pitchFamily="49" charset="0"/>
              </a:rPr>
              <a:t>target_link_libraries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myExecutable</a:t>
            </a:r>
            <a:r>
              <a:rPr lang="en-US" dirty="0">
                <a:solidFill>
                  <a:srgbClr val="000000"/>
                </a:solidFill>
                <a:latin typeface="Consolas" panose="020B0609020204030204" pitchFamily="49" charset="0"/>
              </a:rPr>
              <a:t> crypto++)</a:t>
            </a:r>
          </a:p>
          <a:p>
            <a:pPr marL="0" indent="0">
              <a:buNone/>
            </a:pPr>
            <a:endParaRPr lang="en-US" dirty="0"/>
          </a:p>
        </p:txBody>
      </p:sp>
      <p:sp>
        <p:nvSpPr>
          <p:cNvPr id="3" name="Title 2">
            <a:extLst>
              <a:ext uri="{FF2B5EF4-FFF2-40B4-BE49-F238E27FC236}">
                <a16:creationId xmlns:a16="http://schemas.microsoft.com/office/drawing/2014/main" id="{D32559CB-5341-40C4-94C4-03000781720C}"/>
              </a:ext>
            </a:extLst>
          </p:cNvPr>
          <p:cNvSpPr>
            <a:spLocks noGrp="1"/>
          </p:cNvSpPr>
          <p:nvPr>
            <p:ph type="title"/>
          </p:nvPr>
        </p:nvSpPr>
        <p:spPr/>
        <p:txBody>
          <a:bodyPr>
            <a:normAutofit fontScale="90000"/>
          </a:bodyPr>
          <a:lstStyle/>
          <a:p>
            <a:r>
              <a:rPr lang="en-US" dirty="0"/>
              <a:t>Crypto++ Library </a:t>
            </a:r>
          </a:p>
        </p:txBody>
      </p:sp>
    </p:spTree>
    <p:extLst>
      <p:ext uri="{BB962C8B-B14F-4D97-AF65-F5344CB8AC3E}">
        <p14:creationId xmlns:p14="http://schemas.microsoft.com/office/powerpoint/2010/main" val="288233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BA1ABB-BEBA-4751-9C90-F510F28F2AC0}"/>
              </a:ext>
            </a:extLst>
          </p:cNvPr>
          <p:cNvSpPr>
            <a:spLocks noGrp="1"/>
          </p:cNvSpPr>
          <p:nvPr>
            <p:ph type="title"/>
          </p:nvPr>
        </p:nvSpPr>
        <p:spPr/>
        <p:txBody>
          <a:bodyPr>
            <a:normAutofit fontScale="90000"/>
          </a:bodyPr>
          <a:lstStyle/>
          <a:p>
            <a:r>
              <a:rPr lang="en-US" dirty="0"/>
              <a:t>Continue: Crypto Object</a:t>
            </a:r>
          </a:p>
        </p:txBody>
      </p:sp>
      <p:grpSp>
        <p:nvGrpSpPr>
          <p:cNvPr id="47" name="Group 46">
            <a:extLst>
              <a:ext uri="{FF2B5EF4-FFF2-40B4-BE49-F238E27FC236}">
                <a16:creationId xmlns:a16="http://schemas.microsoft.com/office/drawing/2014/main" id="{538903ED-FDF2-44DF-A6EA-CA3A19335B90}"/>
              </a:ext>
            </a:extLst>
          </p:cNvPr>
          <p:cNvGrpSpPr/>
          <p:nvPr/>
        </p:nvGrpSpPr>
        <p:grpSpPr>
          <a:xfrm>
            <a:off x="465153" y="1106235"/>
            <a:ext cx="11133223" cy="5562071"/>
            <a:chOff x="54599" y="1106235"/>
            <a:chExt cx="11133223" cy="5562071"/>
          </a:xfrm>
        </p:grpSpPr>
        <p:pic>
          <p:nvPicPr>
            <p:cNvPr id="4" name="Picture 3">
              <a:extLst>
                <a:ext uri="{FF2B5EF4-FFF2-40B4-BE49-F238E27FC236}">
                  <a16:creationId xmlns:a16="http://schemas.microsoft.com/office/drawing/2014/main" id="{CDD91A12-30E4-4833-966F-DB244B4F3CB2}"/>
                </a:ext>
              </a:extLst>
            </p:cNvPr>
            <p:cNvPicPr>
              <a:picLocks noChangeAspect="1"/>
            </p:cNvPicPr>
            <p:nvPr/>
          </p:nvPicPr>
          <p:blipFill rotWithShape="1">
            <a:blip r:embed="rId2"/>
            <a:srcRect l="16291" t="57491" r="33226" b="11684"/>
            <a:stretch/>
          </p:blipFill>
          <p:spPr>
            <a:xfrm>
              <a:off x="6563385" y="3348659"/>
              <a:ext cx="4576852" cy="1536202"/>
            </a:xfrm>
            <a:prstGeom prst="rect">
              <a:avLst/>
            </a:prstGeom>
          </p:spPr>
        </p:pic>
        <p:pic>
          <p:nvPicPr>
            <p:cNvPr id="5" name="Picture 4">
              <a:extLst>
                <a:ext uri="{FF2B5EF4-FFF2-40B4-BE49-F238E27FC236}">
                  <a16:creationId xmlns:a16="http://schemas.microsoft.com/office/drawing/2014/main" id="{F10123ED-583B-4D06-94AE-CFAEAE8CD3B4}"/>
                </a:ext>
              </a:extLst>
            </p:cNvPr>
            <p:cNvPicPr>
              <a:picLocks noChangeAspect="1"/>
            </p:cNvPicPr>
            <p:nvPr/>
          </p:nvPicPr>
          <p:blipFill rotWithShape="1">
            <a:blip r:embed="rId3"/>
            <a:srcRect l="16372" t="42437" r="33467" b="30753"/>
            <a:stretch/>
          </p:blipFill>
          <p:spPr>
            <a:xfrm>
              <a:off x="3015802" y="1106235"/>
              <a:ext cx="5571115" cy="1674917"/>
            </a:xfrm>
            <a:prstGeom prst="rect">
              <a:avLst/>
            </a:prstGeom>
          </p:spPr>
        </p:pic>
        <p:grpSp>
          <p:nvGrpSpPr>
            <p:cNvPr id="6" name="Group 5">
              <a:extLst>
                <a:ext uri="{FF2B5EF4-FFF2-40B4-BE49-F238E27FC236}">
                  <a16:creationId xmlns:a16="http://schemas.microsoft.com/office/drawing/2014/main" id="{A02E8D3A-0692-4464-BA3E-FD83950A2224}"/>
                </a:ext>
              </a:extLst>
            </p:cNvPr>
            <p:cNvGrpSpPr/>
            <p:nvPr/>
          </p:nvGrpSpPr>
          <p:grpSpPr>
            <a:xfrm>
              <a:off x="597819" y="3318179"/>
              <a:ext cx="4576853" cy="1536202"/>
              <a:chOff x="835742" y="4885503"/>
              <a:chExt cx="5819864" cy="1972497"/>
            </a:xfrm>
          </p:grpSpPr>
          <p:pic>
            <p:nvPicPr>
              <p:cNvPr id="7" name="Picture 6">
                <a:extLst>
                  <a:ext uri="{FF2B5EF4-FFF2-40B4-BE49-F238E27FC236}">
                    <a16:creationId xmlns:a16="http://schemas.microsoft.com/office/drawing/2014/main" id="{017BF1CB-E29C-4C51-A37F-A6B62B553F76}"/>
                  </a:ext>
                </a:extLst>
              </p:cNvPr>
              <p:cNvPicPr>
                <a:picLocks noChangeAspect="1"/>
              </p:cNvPicPr>
              <p:nvPr/>
            </p:nvPicPr>
            <p:blipFill rotWithShape="1">
              <a:blip r:embed="rId4"/>
              <a:srcRect l="16291" t="52903" r="41732" b="25161"/>
              <a:stretch/>
            </p:blipFill>
            <p:spPr>
              <a:xfrm>
                <a:off x="835742" y="5147326"/>
                <a:ext cx="5819864" cy="1710674"/>
              </a:xfrm>
              <a:prstGeom prst="rect">
                <a:avLst/>
              </a:prstGeom>
            </p:spPr>
          </p:pic>
          <p:pic>
            <p:nvPicPr>
              <p:cNvPr id="8" name="Picture 7">
                <a:extLst>
                  <a:ext uri="{FF2B5EF4-FFF2-40B4-BE49-F238E27FC236}">
                    <a16:creationId xmlns:a16="http://schemas.microsoft.com/office/drawing/2014/main" id="{CC2D080E-317C-43DF-A527-FD16757EF215}"/>
                  </a:ext>
                </a:extLst>
              </p:cNvPr>
              <p:cNvPicPr>
                <a:picLocks noChangeAspect="1"/>
              </p:cNvPicPr>
              <p:nvPr/>
            </p:nvPicPr>
            <p:blipFill rotWithShape="1">
              <a:blip r:embed="rId5"/>
              <a:srcRect l="16693" t="24946" r="62500" b="70753"/>
              <a:stretch/>
            </p:blipFill>
            <p:spPr>
              <a:xfrm>
                <a:off x="850719" y="4885503"/>
                <a:ext cx="2884664" cy="335426"/>
              </a:xfrm>
              <a:prstGeom prst="rect">
                <a:avLst/>
              </a:prstGeom>
            </p:spPr>
          </p:pic>
        </p:grpSp>
        <p:pic>
          <p:nvPicPr>
            <p:cNvPr id="9" name="Picture 8">
              <a:extLst>
                <a:ext uri="{FF2B5EF4-FFF2-40B4-BE49-F238E27FC236}">
                  <a16:creationId xmlns:a16="http://schemas.microsoft.com/office/drawing/2014/main" id="{1E4A4AAF-72C1-4ADC-B8F1-062B9BF637AA}"/>
                </a:ext>
              </a:extLst>
            </p:cNvPr>
            <p:cNvPicPr>
              <a:picLocks noChangeAspect="1"/>
            </p:cNvPicPr>
            <p:nvPr/>
          </p:nvPicPr>
          <p:blipFill rotWithShape="1">
            <a:blip r:embed="rId6"/>
            <a:srcRect l="16048" t="50466" r="43457" b="24731"/>
            <a:stretch/>
          </p:blipFill>
          <p:spPr>
            <a:xfrm>
              <a:off x="4223552" y="5438505"/>
              <a:ext cx="3206062" cy="1104598"/>
            </a:xfrm>
            <a:prstGeom prst="rect">
              <a:avLst/>
            </a:prstGeom>
          </p:spPr>
        </p:pic>
        <p:pic>
          <p:nvPicPr>
            <p:cNvPr id="10" name="Picture 9">
              <a:extLst>
                <a:ext uri="{FF2B5EF4-FFF2-40B4-BE49-F238E27FC236}">
                  <a16:creationId xmlns:a16="http://schemas.microsoft.com/office/drawing/2014/main" id="{262A5EB7-C431-42F9-A1B2-FE2B5381EF2F}"/>
                </a:ext>
              </a:extLst>
            </p:cNvPr>
            <p:cNvPicPr>
              <a:picLocks noChangeAspect="1"/>
            </p:cNvPicPr>
            <p:nvPr/>
          </p:nvPicPr>
          <p:blipFill rotWithShape="1">
            <a:blip r:embed="rId7"/>
            <a:srcRect l="16210" t="38136" r="44076" b="36775"/>
            <a:stretch/>
          </p:blipFill>
          <p:spPr>
            <a:xfrm>
              <a:off x="54599" y="5467694"/>
              <a:ext cx="3378550" cy="1200612"/>
            </a:xfrm>
            <a:prstGeom prst="rect">
              <a:avLst/>
            </a:prstGeom>
          </p:spPr>
        </p:pic>
        <p:pic>
          <p:nvPicPr>
            <p:cNvPr id="11" name="Picture 10">
              <a:extLst>
                <a:ext uri="{FF2B5EF4-FFF2-40B4-BE49-F238E27FC236}">
                  <a16:creationId xmlns:a16="http://schemas.microsoft.com/office/drawing/2014/main" id="{E9B7E355-54CD-4722-B0DF-E717E883CAAD}"/>
                </a:ext>
              </a:extLst>
            </p:cNvPr>
            <p:cNvPicPr>
              <a:picLocks noChangeAspect="1"/>
            </p:cNvPicPr>
            <p:nvPr/>
          </p:nvPicPr>
          <p:blipFill rotWithShape="1">
            <a:blip r:embed="rId8"/>
            <a:srcRect l="16290" t="43298" r="33145" b="24301"/>
            <a:stretch/>
          </p:blipFill>
          <p:spPr>
            <a:xfrm>
              <a:off x="7856921" y="5454536"/>
              <a:ext cx="3330901" cy="1200612"/>
            </a:xfrm>
            <a:prstGeom prst="rect">
              <a:avLst/>
            </a:prstGeom>
          </p:spPr>
        </p:pic>
        <p:cxnSp>
          <p:nvCxnSpPr>
            <p:cNvPr id="18" name="Straight Arrow Connector 17">
              <a:extLst>
                <a:ext uri="{FF2B5EF4-FFF2-40B4-BE49-F238E27FC236}">
                  <a16:creationId xmlns:a16="http://schemas.microsoft.com/office/drawing/2014/main" id="{C21F874A-F821-4B9F-9476-6F83D9B69963}"/>
                </a:ext>
              </a:extLst>
            </p:cNvPr>
            <p:cNvCxnSpPr>
              <a:cxnSpLocks/>
            </p:cNvCxnSpPr>
            <p:nvPr/>
          </p:nvCxnSpPr>
          <p:spPr>
            <a:xfrm flipH="1" flipV="1">
              <a:off x="5826583" y="2688843"/>
              <a:ext cx="5257" cy="33469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31BAC5F7-DFF4-41E3-9A16-F509AE6AF8E2}"/>
                </a:ext>
              </a:extLst>
            </p:cNvPr>
            <p:cNvCxnSpPr/>
            <p:nvPr/>
          </p:nvCxnSpPr>
          <p:spPr>
            <a:xfrm flipH="1">
              <a:off x="2878152" y="3023539"/>
              <a:ext cx="29232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17572F-F914-4D21-947F-6039B6100323}"/>
                </a:ext>
              </a:extLst>
            </p:cNvPr>
            <p:cNvCxnSpPr/>
            <p:nvPr/>
          </p:nvCxnSpPr>
          <p:spPr>
            <a:xfrm flipH="1">
              <a:off x="5801360" y="3023539"/>
              <a:ext cx="29232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FA09DD-6C68-4970-8BDF-7564ACFBEE32}"/>
                </a:ext>
              </a:extLst>
            </p:cNvPr>
            <p:cNvCxnSpPr>
              <a:cxnSpLocks/>
            </p:cNvCxnSpPr>
            <p:nvPr/>
          </p:nvCxnSpPr>
          <p:spPr>
            <a:xfrm>
              <a:off x="2904834" y="3043859"/>
              <a:ext cx="0" cy="31333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B6D9F9-72D8-4591-AAC8-1DF4795F2F4B}"/>
                </a:ext>
              </a:extLst>
            </p:cNvPr>
            <p:cNvCxnSpPr>
              <a:cxnSpLocks/>
            </p:cNvCxnSpPr>
            <p:nvPr/>
          </p:nvCxnSpPr>
          <p:spPr>
            <a:xfrm>
              <a:off x="8697219" y="3017601"/>
              <a:ext cx="0" cy="31333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C0F648-12BE-4D88-B77A-98E80AF3BF5F}"/>
                </a:ext>
              </a:extLst>
            </p:cNvPr>
            <p:cNvCxnSpPr>
              <a:cxnSpLocks/>
            </p:cNvCxnSpPr>
            <p:nvPr/>
          </p:nvCxnSpPr>
          <p:spPr>
            <a:xfrm flipH="1" flipV="1">
              <a:off x="3694335" y="4779066"/>
              <a:ext cx="5257" cy="33469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33F3F484-99AB-4EEB-95B0-ED341E4CCAF9}"/>
                </a:ext>
              </a:extLst>
            </p:cNvPr>
            <p:cNvCxnSpPr/>
            <p:nvPr/>
          </p:nvCxnSpPr>
          <p:spPr>
            <a:xfrm flipH="1">
              <a:off x="745904" y="5113762"/>
              <a:ext cx="29232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8E4E78-6E13-46F1-8FB4-FB32B686265D}"/>
                </a:ext>
              </a:extLst>
            </p:cNvPr>
            <p:cNvCxnSpPr/>
            <p:nvPr/>
          </p:nvCxnSpPr>
          <p:spPr>
            <a:xfrm flipH="1">
              <a:off x="3669112" y="5113762"/>
              <a:ext cx="29232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0A346A-63B3-439E-A62C-EBE6A2BABC20}"/>
                </a:ext>
              </a:extLst>
            </p:cNvPr>
            <p:cNvCxnSpPr>
              <a:cxnSpLocks/>
            </p:cNvCxnSpPr>
            <p:nvPr/>
          </p:nvCxnSpPr>
          <p:spPr>
            <a:xfrm>
              <a:off x="774479" y="5131542"/>
              <a:ext cx="0" cy="31333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F9CE48-70F7-424B-941D-98368EB91B92}"/>
                </a:ext>
              </a:extLst>
            </p:cNvPr>
            <p:cNvCxnSpPr>
              <a:cxnSpLocks/>
            </p:cNvCxnSpPr>
            <p:nvPr/>
          </p:nvCxnSpPr>
          <p:spPr>
            <a:xfrm>
              <a:off x="6564712" y="5134082"/>
              <a:ext cx="0" cy="31333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C406C8-0501-4E61-A881-DE3FF68F3928}"/>
                </a:ext>
              </a:extLst>
            </p:cNvPr>
            <p:cNvCxnSpPr/>
            <p:nvPr/>
          </p:nvCxnSpPr>
          <p:spPr>
            <a:xfrm flipH="1">
              <a:off x="6563385" y="5113762"/>
              <a:ext cx="29232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8192E6-FA0E-4F8D-A235-9CD480D28475}"/>
                </a:ext>
              </a:extLst>
            </p:cNvPr>
            <p:cNvCxnSpPr>
              <a:cxnSpLocks/>
            </p:cNvCxnSpPr>
            <p:nvPr/>
          </p:nvCxnSpPr>
          <p:spPr>
            <a:xfrm>
              <a:off x="9458723" y="5101183"/>
              <a:ext cx="0" cy="31333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6F59C6-ACA2-4989-9047-FAE7FE1C6667}"/>
                </a:ext>
              </a:extLst>
            </p:cNvPr>
            <p:cNvSpPr/>
            <p:nvPr/>
          </p:nvSpPr>
          <p:spPr>
            <a:xfrm>
              <a:off x="1070610" y="6225540"/>
              <a:ext cx="919571" cy="152644"/>
            </a:xfrm>
            <a:prstGeom prst="rect">
              <a:avLst/>
            </a:prstGeom>
            <a:solidFill>
              <a:schemeClr val="accent2">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0" name="Rectangle 39">
              <a:extLst>
                <a:ext uri="{FF2B5EF4-FFF2-40B4-BE49-F238E27FC236}">
                  <a16:creationId xmlns:a16="http://schemas.microsoft.com/office/drawing/2014/main" id="{34318E88-D053-4958-B627-5D2497588128}"/>
                </a:ext>
              </a:extLst>
            </p:cNvPr>
            <p:cNvSpPr/>
            <p:nvPr/>
          </p:nvSpPr>
          <p:spPr>
            <a:xfrm>
              <a:off x="5130716" y="6127833"/>
              <a:ext cx="919571" cy="152644"/>
            </a:xfrm>
            <a:prstGeom prst="rect">
              <a:avLst/>
            </a:prstGeom>
            <a:solidFill>
              <a:schemeClr val="accent2">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1" name="Rectangle 40">
              <a:extLst>
                <a:ext uri="{FF2B5EF4-FFF2-40B4-BE49-F238E27FC236}">
                  <a16:creationId xmlns:a16="http://schemas.microsoft.com/office/drawing/2014/main" id="{BD1FAA90-53F8-419A-86C3-DBD2B830505C}"/>
                </a:ext>
              </a:extLst>
            </p:cNvPr>
            <p:cNvSpPr/>
            <p:nvPr/>
          </p:nvSpPr>
          <p:spPr>
            <a:xfrm>
              <a:off x="8586917" y="6024362"/>
              <a:ext cx="879426" cy="137560"/>
            </a:xfrm>
            <a:prstGeom prst="rect">
              <a:avLst/>
            </a:prstGeom>
            <a:solidFill>
              <a:schemeClr val="accent2">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2" name="Rectangle 41">
              <a:extLst>
                <a:ext uri="{FF2B5EF4-FFF2-40B4-BE49-F238E27FC236}">
                  <a16:creationId xmlns:a16="http://schemas.microsoft.com/office/drawing/2014/main" id="{94CD8454-8E5D-46B2-BE82-F16D39AFFB7E}"/>
                </a:ext>
              </a:extLst>
            </p:cNvPr>
            <p:cNvSpPr/>
            <p:nvPr/>
          </p:nvSpPr>
          <p:spPr>
            <a:xfrm>
              <a:off x="1861045" y="4260936"/>
              <a:ext cx="1686827" cy="207432"/>
            </a:xfrm>
            <a:prstGeom prst="rect">
              <a:avLst/>
            </a:prstGeom>
            <a:solidFill>
              <a:schemeClr val="accent2">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3" name="Rectangle 42">
              <a:extLst>
                <a:ext uri="{FF2B5EF4-FFF2-40B4-BE49-F238E27FC236}">
                  <a16:creationId xmlns:a16="http://schemas.microsoft.com/office/drawing/2014/main" id="{690E0784-8FE0-48E4-8A6A-45725B8BEDB1}"/>
                </a:ext>
              </a:extLst>
            </p:cNvPr>
            <p:cNvSpPr/>
            <p:nvPr/>
          </p:nvSpPr>
          <p:spPr>
            <a:xfrm>
              <a:off x="7565203" y="4116760"/>
              <a:ext cx="1021714" cy="193112"/>
            </a:xfrm>
            <a:prstGeom prst="rect">
              <a:avLst/>
            </a:prstGeom>
            <a:solidFill>
              <a:schemeClr val="accent2">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4" name="Rectangle 43">
              <a:extLst>
                <a:ext uri="{FF2B5EF4-FFF2-40B4-BE49-F238E27FC236}">
                  <a16:creationId xmlns:a16="http://schemas.microsoft.com/office/drawing/2014/main" id="{ADDB5BA8-3992-4C22-BA48-311DFF747FD1}"/>
                </a:ext>
              </a:extLst>
            </p:cNvPr>
            <p:cNvSpPr/>
            <p:nvPr/>
          </p:nvSpPr>
          <p:spPr>
            <a:xfrm>
              <a:off x="4255101" y="1924219"/>
              <a:ext cx="1768901" cy="266074"/>
            </a:xfrm>
            <a:prstGeom prst="rect">
              <a:avLst/>
            </a:prstGeom>
            <a:solidFill>
              <a:schemeClr val="accent2">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Tree>
    <p:extLst>
      <p:ext uri="{BB962C8B-B14F-4D97-AF65-F5344CB8AC3E}">
        <p14:creationId xmlns:p14="http://schemas.microsoft.com/office/powerpoint/2010/main" val="259776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AFBC-C387-42D3-892F-69CB77546CBA}"/>
              </a:ext>
            </a:extLst>
          </p:cNvPr>
          <p:cNvSpPr>
            <a:spLocks noGrp="1"/>
          </p:cNvSpPr>
          <p:nvPr>
            <p:ph type="title"/>
          </p:nvPr>
        </p:nvSpPr>
        <p:spPr/>
        <p:txBody>
          <a:bodyPr/>
          <a:lstStyle/>
          <a:p>
            <a:r>
              <a:rPr lang="en-US" dirty="0">
                <a:solidFill>
                  <a:schemeClr val="tx1"/>
                </a:solidFill>
              </a:rPr>
              <a:t>IO Interface</a:t>
            </a:r>
          </a:p>
        </p:txBody>
      </p:sp>
    </p:spTree>
    <p:extLst>
      <p:ext uri="{BB962C8B-B14F-4D97-AF65-F5344CB8AC3E}">
        <p14:creationId xmlns:p14="http://schemas.microsoft.com/office/powerpoint/2010/main" val="2933674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B8551D-6757-4C07-BFAB-7FF76FA8565A}"/>
              </a:ext>
            </a:extLst>
          </p:cNvPr>
          <p:cNvSpPr>
            <a:spLocks noGrp="1"/>
          </p:cNvSpPr>
          <p:nvPr>
            <p:ph idx="1"/>
          </p:nvPr>
        </p:nvSpPr>
        <p:spPr/>
        <p:txBody>
          <a:bodyPr>
            <a:normAutofit/>
          </a:bodyPr>
          <a:lstStyle/>
          <a:p>
            <a:pPr algn="just">
              <a:lnSpc>
                <a:spcPct val="150000"/>
              </a:lnSpc>
            </a:pPr>
            <a:r>
              <a:rPr lang="en-US" sz="2000" dirty="0"/>
              <a:t>One major design decision of FC Crypto is to separate to the extent possible the three domains dealing with cryptography (crypto::</a:t>
            </a:r>
            <a:r>
              <a:rPr lang="en-US" sz="2000" dirty="0" err="1"/>
              <a:t>cryp</a:t>
            </a:r>
            <a:r>
              <a:rPr lang="en-US" sz="2000" dirty="0"/>
              <a:t>), key management (crypto::keys) and certificate management (crypto::x509). To simplify interaction between domains and abstract interfaces from the actual object the IO Interface interface has been introduced as an intermediate layer between the persistent resource and the runtime object. The IO Interface represents a smart wrapper providing access to and meta-data on the content it is encapsulating. For example, it can be used by an application to instantiate a runtime crypto-object from its persistent storage location (read-access). Or it can be used by an application to store a runtime crypto-object into a persistent storage location (write-access).</a:t>
            </a:r>
          </a:p>
        </p:txBody>
      </p:sp>
      <p:sp>
        <p:nvSpPr>
          <p:cNvPr id="3" name="Title 2">
            <a:extLst>
              <a:ext uri="{FF2B5EF4-FFF2-40B4-BE49-F238E27FC236}">
                <a16:creationId xmlns:a16="http://schemas.microsoft.com/office/drawing/2014/main" id="{93A5FD1E-5175-4A3F-848B-4B41CEC405BC}"/>
              </a:ext>
            </a:extLst>
          </p:cNvPr>
          <p:cNvSpPr>
            <a:spLocks noGrp="1"/>
          </p:cNvSpPr>
          <p:nvPr>
            <p:ph type="title"/>
          </p:nvPr>
        </p:nvSpPr>
        <p:spPr/>
        <p:txBody>
          <a:bodyPr>
            <a:normAutofit fontScale="90000"/>
          </a:bodyPr>
          <a:lstStyle/>
          <a:p>
            <a:r>
              <a:rPr lang="en-US" dirty="0"/>
              <a:t>IO Interface</a:t>
            </a:r>
          </a:p>
        </p:txBody>
      </p:sp>
    </p:spTree>
    <p:extLst>
      <p:ext uri="{BB962C8B-B14F-4D97-AF65-F5344CB8AC3E}">
        <p14:creationId xmlns:p14="http://schemas.microsoft.com/office/powerpoint/2010/main" val="503093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3D797-FA89-4C19-BF50-A658EC81EB90}"/>
              </a:ext>
            </a:extLst>
          </p:cNvPr>
          <p:cNvSpPr>
            <a:spLocks noGrp="1"/>
          </p:cNvSpPr>
          <p:nvPr>
            <p:ph idx="1"/>
          </p:nvPr>
        </p:nvSpPr>
        <p:spPr/>
        <p:txBody>
          <a:bodyPr>
            <a:normAutofit/>
          </a:bodyPr>
          <a:lstStyle/>
          <a:p>
            <a:pPr algn="just">
              <a:lnSpc>
                <a:spcPct val="150000"/>
              </a:lnSpc>
            </a:pPr>
            <a:r>
              <a:rPr lang="en-US" sz="2000" b="1" dirty="0"/>
              <a:t>Volatile trusted container </a:t>
            </a:r>
            <a:r>
              <a:rPr lang="en-US" sz="2000" dirty="0"/>
              <a:t>As discussed above, we can use volatile memory for the </a:t>
            </a:r>
            <a:r>
              <a:rPr lang="en-US" sz="2000" dirty="0" err="1"/>
              <a:t>io</a:t>
            </a:r>
            <a:r>
              <a:rPr lang="en-US" sz="2000" dirty="0"/>
              <a:t> operations, thus, the </a:t>
            </a:r>
            <a:r>
              <a:rPr lang="en-US" sz="2000" dirty="0" err="1"/>
              <a:t>VolatileTrustedContainer</a:t>
            </a:r>
            <a:r>
              <a:rPr lang="en-US" sz="2000" dirty="0"/>
              <a:t> is used as a container for crypto objects to be stored in a volatile memory It can be used as an alternative to working with the </a:t>
            </a:r>
            <a:r>
              <a:rPr lang="en-US" sz="2000" dirty="0" err="1"/>
              <a:t>keyProvider</a:t>
            </a:r>
            <a:r>
              <a:rPr lang="en-US" sz="2000" dirty="0"/>
              <a:t> but of course it doesn’t provide persistent storage of keys</a:t>
            </a:r>
          </a:p>
        </p:txBody>
      </p:sp>
      <p:sp>
        <p:nvSpPr>
          <p:cNvPr id="3" name="Title 2">
            <a:extLst>
              <a:ext uri="{FF2B5EF4-FFF2-40B4-BE49-F238E27FC236}">
                <a16:creationId xmlns:a16="http://schemas.microsoft.com/office/drawing/2014/main" id="{BCF71A34-B573-46A5-B086-2C61AD87B6F9}"/>
              </a:ext>
            </a:extLst>
          </p:cNvPr>
          <p:cNvSpPr>
            <a:spLocks noGrp="1"/>
          </p:cNvSpPr>
          <p:nvPr>
            <p:ph type="title"/>
          </p:nvPr>
        </p:nvSpPr>
        <p:spPr/>
        <p:txBody>
          <a:bodyPr>
            <a:normAutofit fontScale="90000"/>
          </a:bodyPr>
          <a:lstStyle/>
          <a:p>
            <a:r>
              <a:rPr lang="en-US" dirty="0"/>
              <a:t>Continue: IO Interface</a:t>
            </a:r>
          </a:p>
        </p:txBody>
      </p:sp>
    </p:spTree>
    <p:extLst>
      <p:ext uri="{BB962C8B-B14F-4D97-AF65-F5344CB8AC3E}">
        <p14:creationId xmlns:p14="http://schemas.microsoft.com/office/powerpoint/2010/main" val="3699795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55-FF52-473C-9A82-E48FA80062E9}"/>
              </a:ext>
            </a:extLst>
          </p:cNvPr>
          <p:cNvSpPr>
            <a:spLocks noGrp="1"/>
          </p:cNvSpPr>
          <p:nvPr>
            <p:ph type="title"/>
          </p:nvPr>
        </p:nvSpPr>
        <p:spPr/>
        <p:txBody>
          <a:bodyPr/>
          <a:lstStyle/>
          <a:p>
            <a:r>
              <a:rPr lang="en-US" dirty="0">
                <a:solidFill>
                  <a:schemeClr val="tx1"/>
                </a:solidFill>
              </a:rPr>
              <a:t>Contexts</a:t>
            </a:r>
          </a:p>
        </p:txBody>
      </p:sp>
    </p:spTree>
    <p:extLst>
      <p:ext uri="{BB962C8B-B14F-4D97-AF65-F5344CB8AC3E}">
        <p14:creationId xmlns:p14="http://schemas.microsoft.com/office/powerpoint/2010/main" val="2110500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896D86-6072-422F-8B69-1226C7EE17C0}"/>
              </a:ext>
            </a:extLst>
          </p:cNvPr>
          <p:cNvSpPr>
            <a:spLocks noGrp="1"/>
          </p:cNvSpPr>
          <p:nvPr>
            <p:ph type="title"/>
          </p:nvPr>
        </p:nvSpPr>
        <p:spPr/>
        <p:txBody>
          <a:bodyPr>
            <a:normAutofit fontScale="90000"/>
          </a:bodyPr>
          <a:lstStyle/>
          <a:p>
            <a:r>
              <a:rPr lang="en-US" dirty="0"/>
              <a:t>Contexts</a:t>
            </a:r>
          </a:p>
        </p:txBody>
      </p:sp>
      <p:sp>
        <p:nvSpPr>
          <p:cNvPr id="6" name="TextBox 5">
            <a:extLst>
              <a:ext uri="{FF2B5EF4-FFF2-40B4-BE49-F238E27FC236}">
                <a16:creationId xmlns:a16="http://schemas.microsoft.com/office/drawing/2014/main" id="{124621D2-5D07-4C42-8020-3E779F76FBC5}"/>
              </a:ext>
            </a:extLst>
          </p:cNvPr>
          <p:cNvSpPr txBox="1"/>
          <p:nvPr/>
        </p:nvSpPr>
        <p:spPr>
          <a:xfrm>
            <a:off x="443515" y="1153575"/>
            <a:ext cx="10250821"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DM Sans" pitchFamily="2" charset="0"/>
              </a:rPr>
              <a:t>context refers to a data structure or object that encapsulates the state and parameters required for a specific cryptographic operation.</a:t>
            </a:r>
            <a:endParaRPr lang="en-US" dirty="0"/>
          </a:p>
        </p:txBody>
      </p:sp>
      <p:pic>
        <p:nvPicPr>
          <p:cNvPr id="7" name="Picture 6">
            <a:extLst>
              <a:ext uri="{FF2B5EF4-FFF2-40B4-BE49-F238E27FC236}">
                <a16:creationId xmlns:a16="http://schemas.microsoft.com/office/drawing/2014/main" id="{8D1BDAAB-418A-4CCC-9830-70CC664E7A05}"/>
              </a:ext>
            </a:extLst>
          </p:cNvPr>
          <p:cNvPicPr>
            <a:picLocks noChangeAspect="1"/>
          </p:cNvPicPr>
          <p:nvPr/>
        </p:nvPicPr>
        <p:blipFill rotWithShape="1">
          <a:blip r:embed="rId2"/>
          <a:srcRect l="3798" t="25663" r="73236" b="30518"/>
          <a:stretch/>
        </p:blipFill>
        <p:spPr>
          <a:xfrm>
            <a:off x="870235" y="2013900"/>
            <a:ext cx="4429552" cy="4753804"/>
          </a:xfrm>
          <a:prstGeom prst="rect">
            <a:avLst/>
          </a:prstGeom>
        </p:spPr>
      </p:pic>
      <p:sp>
        <p:nvSpPr>
          <p:cNvPr id="8" name="Rectangle 7">
            <a:extLst>
              <a:ext uri="{FF2B5EF4-FFF2-40B4-BE49-F238E27FC236}">
                <a16:creationId xmlns:a16="http://schemas.microsoft.com/office/drawing/2014/main" id="{C392F676-8C6F-4565-895D-BBA11C2811EE}"/>
              </a:ext>
            </a:extLst>
          </p:cNvPr>
          <p:cNvSpPr/>
          <p:nvPr/>
        </p:nvSpPr>
        <p:spPr>
          <a:xfrm>
            <a:off x="761999" y="2428655"/>
            <a:ext cx="3179034" cy="247296"/>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9" name="Rectangle 8">
            <a:extLst>
              <a:ext uri="{FF2B5EF4-FFF2-40B4-BE49-F238E27FC236}">
                <a16:creationId xmlns:a16="http://schemas.microsoft.com/office/drawing/2014/main" id="{926D3738-6253-46FD-8F24-9006F6DC0245}"/>
              </a:ext>
            </a:extLst>
          </p:cNvPr>
          <p:cNvSpPr/>
          <p:nvPr/>
        </p:nvSpPr>
        <p:spPr>
          <a:xfrm>
            <a:off x="763927" y="2928295"/>
            <a:ext cx="3171583" cy="493331"/>
          </a:xfrm>
          <a:prstGeom prst="rect">
            <a:avLst/>
          </a:prstGeom>
          <a:solidFill>
            <a:schemeClr val="accent6">
              <a:lumMod val="60000"/>
              <a:lumOff val="4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 name="Rectangle 1">
            <a:extLst>
              <a:ext uri="{FF2B5EF4-FFF2-40B4-BE49-F238E27FC236}">
                <a16:creationId xmlns:a16="http://schemas.microsoft.com/office/drawing/2014/main" id="{511201FE-1329-214B-A9A1-E7CB763F9E96}"/>
              </a:ext>
            </a:extLst>
          </p:cNvPr>
          <p:cNvSpPr/>
          <p:nvPr/>
        </p:nvSpPr>
        <p:spPr>
          <a:xfrm>
            <a:off x="778676" y="3444488"/>
            <a:ext cx="3171583" cy="242609"/>
          </a:xfrm>
          <a:prstGeom prst="rect">
            <a:avLst/>
          </a:prstGeom>
          <a:solidFill>
            <a:srgbClr val="CC00CC">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 name="Rectangle 3">
            <a:extLst>
              <a:ext uri="{FF2B5EF4-FFF2-40B4-BE49-F238E27FC236}">
                <a16:creationId xmlns:a16="http://schemas.microsoft.com/office/drawing/2014/main" id="{72B352A7-4B0D-A9B4-14F2-A955F3FE842A}"/>
              </a:ext>
            </a:extLst>
          </p:cNvPr>
          <p:cNvSpPr/>
          <p:nvPr/>
        </p:nvSpPr>
        <p:spPr>
          <a:xfrm>
            <a:off x="818005" y="4683353"/>
            <a:ext cx="3171583" cy="262273"/>
          </a:xfrm>
          <a:prstGeom prst="rect">
            <a:avLst/>
          </a:prstGeom>
          <a:solidFill>
            <a:srgbClr val="FFC0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 name="Rectangle 4">
            <a:extLst>
              <a:ext uri="{FF2B5EF4-FFF2-40B4-BE49-F238E27FC236}">
                <a16:creationId xmlns:a16="http://schemas.microsoft.com/office/drawing/2014/main" id="{E39C086E-C738-5298-9F7F-C5D802F7818A}"/>
              </a:ext>
            </a:extLst>
          </p:cNvPr>
          <p:cNvSpPr/>
          <p:nvPr/>
        </p:nvSpPr>
        <p:spPr>
          <a:xfrm>
            <a:off x="827837" y="5686245"/>
            <a:ext cx="3171583" cy="272104"/>
          </a:xfrm>
          <a:prstGeom prst="rect">
            <a:avLst/>
          </a:prstGeom>
          <a:solidFill>
            <a:schemeClr val="accent6">
              <a:lumMod val="60000"/>
              <a:lumOff val="4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530632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46A08-E43C-4E33-81E8-7F70017A1F84}"/>
              </a:ext>
            </a:extLst>
          </p:cNvPr>
          <p:cNvSpPr>
            <a:spLocks noGrp="1"/>
          </p:cNvSpPr>
          <p:nvPr>
            <p:ph type="title"/>
          </p:nvPr>
        </p:nvSpPr>
        <p:spPr/>
        <p:txBody>
          <a:bodyPr>
            <a:normAutofit fontScale="90000"/>
          </a:bodyPr>
          <a:lstStyle/>
          <a:p>
            <a:r>
              <a:rPr lang="en-US" dirty="0"/>
              <a:t>Continue: Contexts</a:t>
            </a:r>
          </a:p>
        </p:txBody>
      </p:sp>
      <p:grpSp>
        <p:nvGrpSpPr>
          <p:cNvPr id="2" name="Group 1">
            <a:extLst>
              <a:ext uri="{FF2B5EF4-FFF2-40B4-BE49-F238E27FC236}">
                <a16:creationId xmlns:a16="http://schemas.microsoft.com/office/drawing/2014/main" id="{B70E62A6-178A-41A9-B541-3298DF897E70}"/>
              </a:ext>
            </a:extLst>
          </p:cNvPr>
          <p:cNvGrpSpPr/>
          <p:nvPr/>
        </p:nvGrpSpPr>
        <p:grpSpPr>
          <a:xfrm>
            <a:off x="300942" y="1319513"/>
            <a:ext cx="12613040" cy="5026499"/>
            <a:chOff x="304800" y="365760"/>
            <a:chExt cx="13106893" cy="6096000"/>
          </a:xfrm>
        </p:grpSpPr>
        <p:sp>
          <p:nvSpPr>
            <p:cNvPr id="58" name="Rectangle 57">
              <a:extLst>
                <a:ext uri="{FF2B5EF4-FFF2-40B4-BE49-F238E27FC236}">
                  <a16:creationId xmlns:a16="http://schemas.microsoft.com/office/drawing/2014/main" id="{09AD6654-A8AA-42A2-ACF9-BB640A73C84E}"/>
                </a:ext>
              </a:extLst>
            </p:cNvPr>
            <p:cNvSpPr/>
            <p:nvPr/>
          </p:nvSpPr>
          <p:spPr>
            <a:xfrm>
              <a:off x="2545080" y="38100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Key2</a:t>
              </a:r>
            </a:p>
          </p:txBody>
        </p:sp>
        <p:sp>
          <p:nvSpPr>
            <p:cNvPr id="60" name="Rectangle 59">
              <a:extLst>
                <a:ext uri="{FF2B5EF4-FFF2-40B4-BE49-F238E27FC236}">
                  <a16:creationId xmlns:a16="http://schemas.microsoft.com/office/drawing/2014/main" id="{D61C82FE-7818-4937-AF49-3D258A072116}"/>
                </a:ext>
              </a:extLst>
            </p:cNvPr>
            <p:cNvSpPr/>
            <p:nvPr/>
          </p:nvSpPr>
          <p:spPr>
            <a:xfrm>
              <a:off x="2651760" y="4312920"/>
              <a:ext cx="1935480" cy="85344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RSA</a:t>
              </a:r>
            </a:p>
          </p:txBody>
        </p:sp>
        <p:sp>
          <p:nvSpPr>
            <p:cNvPr id="61" name="Rectangle 60">
              <a:extLst>
                <a:ext uri="{FF2B5EF4-FFF2-40B4-BE49-F238E27FC236}">
                  <a16:creationId xmlns:a16="http://schemas.microsoft.com/office/drawing/2014/main" id="{351F5108-83C6-4E75-A8DA-D3BEA56C6866}"/>
                </a:ext>
              </a:extLst>
            </p:cNvPr>
            <p:cNvSpPr/>
            <p:nvPr/>
          </p:nvSpPr>
          <p:spPr>
            <a:xfrm>
              <a:off x="335280" y="4389120"/>
              <a:ext cx="1935480" cy="85344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AES</a:t>
              </a:r>
            </a:p>
          </p:txBody>
        </p:sp>
        <p:sp>
          <p:nvSpPr>
            <p:cNvPr id="62" name="Rectangle 61">
              <a:extLst>
                <a:ext uri="{FF2B5EF4-FFF2-40B4-BE49-F238E27FC236}">
                  <a16:creationId xmlns:a16="http://schemas.microsoft.com/office/drawing/2014/main" id="{777C3677-3216-417E-B107-DF994919BB18}"/>
                </a:ext>
              </a:extLst>
            </p:cNvPr>
            <p:cNvSpPr/>
            <p:nvPr/>
          </p:nvSpPr>
          <p:spPr>
            <a:xfrm>
              <a:off x="1531866" y="5533103"/>
              <a:ext cx="1935480" cy="85344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Sha-256</a:t>
              </a:r>
            </a:p>
          </p:txBody>
        </p:sp>
        <p:sp>
          <p:nvSpPr>
            <p:cNvPr id="63" name="Rectangle 62">
              <a:extLst>
                <a:ext uri="{FF2B5EF4-FFF2-40B4-BE49-F238E27FC236}">
                  <a16:creationId xmlns:a16="http://schemas.microsoft.com/office/drawing/2014/main" id="{BBEA2EF4-2C9B-4810-840F-506E73C464A1}"/>
                </a:ext>
              </a:extLst>
            </p:cNvPr>
            <p:cNvSpPr/>
            <p:nvPr/>
          </p:nvSpPr>
          <p:spPr>
            <a:xfrm>
              <a:off x="365760" y="3200400"/>
              <a:ext cx="1935480" cy="85344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a:t>
              </a:r>
            </a:p>
          </p:txBody>
        </p:sp>
        <p:sp>
          <p:nvSpPr>
            <p:cNvPr id="64" name="Rectangle 63">
              <a:extLst>
                <a:ext uri="{FF2B5EF4-FFF2-40B4-BE49-F238E27FC236}">
                  <a16:creationId xmlns:a16="http://schemas.microsoft.com/office/drawing/2014/main" id="{FAE3591F-BB1E-4EFC-B703-6F85A1632AC2}"/>
                </a:ext>
              </a:extLst>
            </p:cNvPr>
            <p:cNvSpPr/>
            <p:nvPr/>
          </p:nvSpPr>
          <p:spPr>
            <a:xfrm>
              <a:off x="304800" y="38100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Key1</a:t>
              </a:r>
            </a:p>
          </p:txBody>
        </p:sp>
        <p:sp>
          <p:nvSpPr>
            <p:cNvPr id="65" name="Rectangle 64">
              <a:extLst>
                <a:ext uri="{FF2B5EF4-FFF2-40B4-BE49-F238E27FC236}">
                  <a16:creationId xmlns:a16="http://schemas.microsoft.com/office/drawing/2014/main" id="{F306B9DC-D4E3-4B86-B4CA-2A7FDEEE6118}"/>
                </a:ext>
              </a:extLst>
            </p:cNvPr>
            <p:cNvSpPr/>
            <p:nvPr/>
          </p:nvSpPr>
          <p:spPr>
            <a:xfrm>
              <a:off x="304800" y="147828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Key3</a:t>
              </a:r>
            </a:p>
          </p:txBody>
        </p:sp>
        <p:sp>
          <p:nvSpPr>
            <p:cNvPr id="66" name="Rectangle 65">
              <a:extLst>
                <a:ext uri="{FF2B5EF4-FFF2-40B4-BE49-F238E27FC236}">
                  <a16:creationId xmlns:a16="http://schemas.microsoft.com/office/drawing/2014/main" id="{FC2B9BBE-2419-4CD2-A2BA-534816F424BD}"/>
                </a:ext>
              </a:extLst>
            </p:cNvPr>
            <p:cNvSpPr/>
            <p:nvPr/>
          </p:nvSpPr>
          <p:spPr>
            <a:xfrm>
              <a:off x="2545080" y="1478280"/>
              <a:ext cx="1935480" cy="8534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Key4</a:t>
              </a:r>
            </a:p>
          </p:txBody>
        </p:sp>
        <p:sp>
          <p:nvSpPr>
            <p:cNvPr id="67" name="Rectangle 66">
              <a:extLst>
                <a:ext uri="{FF2B5EF4-FFF2-40B4-BE49-F238E27FC236}">
                  <a16:creationId xmlns:a16="http://schemas.microsoft.com/office/drawing/2014/main" id="{E7B974E7-ABD7-45BC-9E7B-DB2CCE875914}"/>
                </a:ext>
              </a:extLst>
            </p:cNvPr>
            <p:cNvSpPr/>
            <p:nvPr/>
          </p:nvSpPr>
          <p:spPr>
            <a:xfrm>
              <a:off x="5105400" y="365760"/>
              <a:ext cx="4998720" cy="605028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68" name="TextBox 67">
              <a:extLst>
                <a:ext uri="{FF2B5EF4-FFF2-40B4-BE49-F238E27FC236}">
                  <a16:creationId xmlns:a16="http://schemas.microsoft.com/office/drawing/2014/main" id="{5B833E97-50C6-488A-B697-8E12BD772EAA}"/>
                </a:ext>
              </a:extLst>
            </p:cNvPr>
            <p:cNvSpPr txBox="1"/>
            <p:nvPr/>
          </p:nvSpPr>
          <p:spPr>
            <a:xfrm>
              <a:off x="7208520" y="6080760"/>
              <a:ext cx="1706880" cy="381000"/>
            </a:xfrm>
            <a:prstGeom prst="rect">
              <a:avLst/>
            </a:prstGeom>
            <a:noFill/>
          </p:spPr>
          <p:txBody>
            <a:bodyPr wrap="square" rtlCol="0">
              <a:spAutoFit/>
            </a:bodyPr>
            <a:lstStyle/>
            <a:p>
              <a:r>
                <a:rPr lang="en-US" dirty="0" err="1"/>
                <a:t>CryptoProvider</a:t>
              </a:r>
              <a:endParaRPr lang="en-US" dirty="0"/>
            </a:p>
          </p:txBody>
        </p:sp>
        <p:grpSp>
          <p:nvGrpSpPr>
            <p:cNvPr id="69" name="Group 68">
              <a:extLst>
                <a:ext uri="{FF2B5EF4-FFF2-40B4-BE49-F238E27FC236}">
                  <a16:creationId xmlns:a16="http://schemas.microsoft.com/office/drawing/2014/main" id="{0F634A99-B389-424D-862A-7580AC2B30B0}"/>
                </a:ext>
              </a:extLst>
            </p:cNvPr>
            <p:cNvGrpSpPr/>
            <p:nvPr/>
          </p:nvGrpSpPr>
          <p:grpSpPr>
            <a:xfrm>
              <a:off x="5318761" y="457200"/>
              <a:ext cx="2133600" cy="2246640"/>
              <a:chOff x="8183879" y="350520"/>
              <a:chExt cx="3169919" cy="3855720"/>
            </a:xfrm>
            <a:solidFill>
              <a:schemeClr val="accent5">
                <a:lumMod val="60000"/>
                <a:lumOff val="40000"/>
              </a:schemeClr>
            </a:solidFill>
          </p:grpSpPr>
          <p:sp>
            <p:nvSpPr>
              <p:cNvPr id="70" name="Rectangle: Rounded Corners 69">
                <a:extLst>
                  <a:ext uri="{FF2B5EF4-FFF2-40B4-BE49-F238E27FC236}">
                    <a16:creationId xmlns:a16="http://schemas.microsoft.com/office/drawing/2014/main" id="{6411470C-A336-40EB-AEFF-43906C11E76F}"/>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B2368013-6286-41F0-B142-14CDAB0462EA}"/>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72" name="Group 71">
              <a:extLst>
                <a:ext uri="{FF2B5EF4-FFF2-40B4-BE49-F238E27FC236}">
                  <a16:creationId xmlns:a16="http://schemas.microsoft.com/office/drawing/2014/main" id="{78158F22-A9F8-45B9-94B4-C1184B906703}"/>
                </a:ext>
              </a:extLst>
            </p:cNvPr>
            <p:cNvGrpSpPr/>
            <p:nvPr/>
          </p:nvGrpSpPr>
          <p:grpSpPr>
            <a:xfrm>
              <a:off x="7737988" y="453268"/>
              <a:ext cx="2133600" cy="2246640"/>
              <a:chOff x="8183879" y="350520"/>
              <a:chExt cx="3169919" cy="3855720"/>
            </a:xfrm>
            <a:solidFill>
              <a:schemeClr val="tx2">
                <a:lumMod val="50000"/>
                <a:lumOff val="50000"/>
              </a:schemeClr>
            </a:solidFill>
          </p:grpSpPr>
          <p:sp>
            <p:nvSpPr>
              <p:cNvPr id="73" name="Rectangle: Rounded Corners 72">
                <a:extLst>
                  <a:ext uri="{FF2B5EF4-FFF2-40B4-BE49-F238E27FC236}">
                    <a16:creationId xmlns:a16="http://schemas.microsoft.com/office/drawing/2014/main" id="{EE758180-3751-48CC-A0B8-8E0A8EED8C79}"/>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C09BB1A2-F209-4063-B763-9DD5F37CE235}"/>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75" name="Group 74">
              <a:extLst>
                <a:ext uri="{FF2B5EF4-FFF2-40B4-BE49-F238E27FC236}">
                  <a16:creationId xmlns:a16="http://schemas.microsoft.com/office/drawing/2014/main" id="{6459BB21-1518-4F6C-9919-CD61AD89A69A}"/>
                </a:ext>
              </a:extLst>
            </p:cNvPr>
            <p:cNvGrpSpPr/>
            <p:nvPr/>
          </p:nvGrpSpPr>
          <p:grpSpPr>
            <a:xfrm>
              <a:off x="5198316" y="2750574"/>
              <a:ext cx="2133600" cy="2246640"/>
              <a:chOff x="8183879" y="350520"/>
              <a:chExt cx="3169919" cy="3855720"/>
            </a:xfrm>
            <a:solidFill>
              <a:schemeClr val="accent2">
                <a:lumMod val="75000"/>
              </a:schemeClr>
            </a:solidFill>
          </p:grpSpPr>
          <p:sp>
            <p:nvSpPr>
              <p:cNvPr id="76" name="Rectangle: Rounded Corners 75">
                <a:extLst>
                  <a:ext uri="{FF2B5EF4-FFF2-40B4-BE49-F238E27FC236}">
                    <a16:creationId xmlns:a16="http://schemas.microsoft.com/office/drawing/2014/main" id="{9D7F4490-7F31-4ED1-9E0D-B60D9022823D}"/>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D960B30B-D710-4E7A-B190-6B3D11E1D721}"/>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78" name="Group 77">
              <a:extLst>
                <a:ext uri="{FF2B5EF4-FFF2-40B4-BE49-F238E27FC236}">
                  <a16:creationId xmlns:a16="http://schemas.microsoft.com/office/drawing/2014/main" id="{D25E9E85-AA19-467A-8BB1-82B7E8C4B4B7}"/>
                </a:ext>
              </a:extLst>
            </p:cNvPr>
            <p:cNvGrpSpPr/>
            <p:nvPr/>
          </p:nvGrpSpPr>
          <p:grpSpPr>
            <a:xfrm>
              <a:off x="7741429" y="2828249"/>
              <a:ext cx="2133600" cy="2246640"/>
              <a:chOff x="8183879" y="350520"/>
              <a:chExt cx="3169919" cy="3855720"/>
            </a:xfrm>
            <a:solidFill>
              <a:schemeClr val="tx1">
                <a:lumMod val="75000"/>
                <a:lumOff val="25000"/>
              </a:schemeClr>
            </a:solidFill>
          </p:grpSpPr>
          <p:sp>
            <p:nvSpPr>
              <p:cNvPr id="79" name="Rectangle: Rounded Corners 78">
                <a:extLst>
                  <a:ext uri="{FF2B5EF4-FFF2-40B4-BE49-F238E27FC236}">
                    <a16:creationId xmlns:a16="http://schemas.microsoft.com/office/drawing/2014/main" id="{01338320-8777-41CF-BB15-C46D4AAB4E7E}"/>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E73E48C3-1364-4D98-A851-C6ECE4D3B3B5}"/>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grpSp>
          <p:nvGrpSpPr>
            <p:cNvPr id="81" name="Group 80">
              <a:extLst>
                <a:ext uri="{FF2B5EF4-FFF2-40B4-BE49-F238E27FC236}">
                  <a16:creationId xmlns:a16="http://schemas.microsoft.com/office/drawing/2014/main" id="{A54F8FBD-2590-4853-BD2E-32049068ADCC}"/>
                </a:ext>
              </a:extLst>
            </p:cNvPr>
            <p:cNvGrpSpPr/>
            <p:nvPr/>
          </p:nvGrpSpPr>
          <p:grpSpPr>
            <a:xfrm>
              <a:off x="6587125" y="1742767"/>
              <a:ext cx="2133601" cy="2246640"/>
              <a:chOff x="8183879" y="350520"/>
              <a:chExt cx="3169919" cy="3855720"/>
            </a:xfrm>
            <a:solidFill>
              <a:schemeClr val="accent3">
                <a:lumMod val="60000"/>
                <a:lumOff val="40000"/>
              </a:schemeClr>
            </a:solidFill>
          </p:grpSpPr>
          <p:sp>
            <p:nvSpPr>
              <p:cNvPr id="82" name="Rectangle: Rounded Corners 81">
                <a:extLst>
                  <a:ext uri="{FF2B5EF4-FFF2-40B4-BE49-F238E27FC236}">
                    <a16:creationId xmlns:a16="http://schemas.microsoft.com/office/drawing/2014/main" id="{5186315E-8AB5-45AF-9AB3-EF922674FAAE}"/>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97B8C225-D904-49BE-8E4B-F66CC4878A74}"/>
                  </a:ext>
                </a:extLst>
              </p:cNvPr>
              <p:cNvSpPr txBox="1"/>
              <p:nvPr/>
            </p:nvSpPr>
            <p:spPr>
              <a:xfrm>
                <a:off x="9191457" y="3657395"/>
                <a:ext cx="1706882" cy="381001"/>
              </a:xfrm>
              <a:prstGeom prst="rect">
                <a:avLst/>
              </a:prstGeom>
              <a:grpFill/>
            </p:spPr>
            <p:txBody>
              <a:bodyPr wrap="square" rtlCol="0">
                <a:spAutoFit/>
              </a:bodyPr>
              <a:lstStyle/>
              <a:p>
                <a:r>
                  <a:rPr lang="en-US" dirty="0"/>
                  <a:t>context</a:t>
                </a:r>
              </a:p>
            </p:txBody>
          </p:sp>
        </p:grpSp>
        <p:sp>
          <p:nvSpPr>
            <p:cNvPr id="84" name="Rectangle 83">
              <a:extLst>
                <a:ext uri="{FF2B5EF4-FFF2-40B4-BE49-F238E27FC236}">
                  <a16:creationId xmlns:a16="http://schemas.microsoft.com/office/drawing/2014/main" id="{AA5C703F-40DE-4748-96B7-5015252F47EF}"/>
                </a:ext>
              </a:extLst>
            </p:cNvPr>
            <p:cNvSpPr/>
            <p:nvPr/>
          </p:nvSpPr>
          <p:spPr>
            <a:xfrm>
              <a:off x="2651760" y="3246120"/>
              <a:ext cx="1935480" cy="8534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Sha-3</a:t>
              </a:r>
            </a:p>
          </p:txBody>
        </p:sp>
        <p:grpSp>
          <p:nvGrpSpPr>
            <p:cNvPr id="85" name="Group 84">
              <a:extLst>
                <a:ext uri="{FF2B5EF4-FFF2-40B4-BE49-F238E27FC236}">
                  <a16:creationId xmlns:a16="http://schemas.microsoft.com/office/drawing/2014/main" id="{694E1E65-50C1-4FE3-BD19-97CF925E1866}"/>
                </a:ext>
              </a:extLst>
            </p:cNvPr>
            <p:cNvGrpSpPr/>
            <p:nvPr/>
          </p:nvGrpSpPr>
          <p:grpSpPr>
            <a:xfrm>
              <a:off x="11278093" y="1883861"/>
              <a:ext cx="2133600" cy="2246640"/>
              <a:chOff x="8183879" y="350520"/>
              <a:chExt cx="3169919" cy="3855720"/>
            </a:xfrm>
            <a:solidFill>
              <a:schemeClr val="accent5">
                <a:lumMod val="40000"/>
                <a:lumOff val="60000"/>
              </a:schemeClr>
            </a:solidFill>
          </p:grpSpPr>
          <p:sp>
            <p:nvSpPr>
              <p:cNvPr id="86" name="Rectangle: Rounded Corners 85">
                <a:extLst>
                  <a:ext uri="{FF2B5EF4-FFF2-40B4-BE49-F238E27FC236}">
                    <a16:creationId xmlns:a16="http://schemas.microsoft.com/office/drawing/2014/main" id="{D51921C6-A54F-424B-AF22-556CF1CDD083}"/>
                  </a:ext>
                </a:extLst>
              </p:cNvPr>
              <p:cNvSpPr/>
              <p:nvPr/>
            </p:nvSpPr>
            <p:spPr>
              <a:xfrm>
                <a:off x="8183879" y="350520"/>
                <a:ext cx="3169919" cy="385572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9A075D5A-8595-494C-8F3F-62923AD5B058}"/>
                  </a:ext>
                </a:extLst>
              </p:cNvPr>
              <p:cNvSpPr txBox="1"/>
              <p:nvPr/>
            </p:nvSpPr>
            <p:spPr>
              <a:xfrm>
                <a:off x="9191462" y="3657394"/>
                <a:ext cx="1706881" cy="381000"/>
              </a:xfrm>
              <a:prstGeom prst="rect">
                <a:avLst/>
              </a:prstGeom>
              <a:grpFill/>
            </p:spPr>
            <p:txBody>
              <a:bodyPr wrap="square" rtlCol="0">
                <a:spAutoFit/>
              </a:bodyPr>
              <a:lstStyle/>
              <a:p>
                <a:r>
                  <a:rPr lang="en-US" dirty="0"/>
                  <a:t>context</a:t>
                </a:r>
              </a:p>
            </p:txBody>
          </p:sp>
        </p:grpSp>
        <p:sp>
          <p:nvSpPr>
            <p:cNvPr id="88" name="TextBox 87">
              <a:extLst>
                <a:ext uri="{FF2B5EF4-FFF2-40B4-BE49-F238E27FC236}">
                  <a16:creationId xmlns:a16="http://schemas.microsoft.com/office/drawing/2014/main" id="{1D2069C5-F7A0-46FE-AC86-3C9408DEDF08}"/>
                </a:ext>
              </a:extLst>
            </p:cNvPr>
            <p:cNvSpPr txBox="1"/>
            <p:nvPr/>
          </p:nvSpPr>
          <p:spPr>
            <a:xfrm>
              <a:off x="5449529" y="739566"/>
              <a:ext cx="597310" cy="369332"/>
            </a:xfrm>
            <a:prstGeom prst="rect">
              <a:avLst/>
            </a:prstGeom>
            <a:noFill/>
          </p:spPr>
          <p:txBody>
            <a:bodyPr wrap="square">
              <a:spAutoFit/>
            </a:bodyPr>
            <a:lstStyle/>
            <a:p>
              <a:pPr algn="ctr"/>
              <a:r>
                <a:rPr lang="en-US" dirty="0">
                  <a:solidFill>
                    <a:schemeClr val="bg1"/>
                  </a:solidFill>
                </a:rPr>
                <a:t>DES</a:t>
              </a:r>
            </a:p>
          </p:txBody>
        </p:sp>
        <p:sp>
          <p:nvSpPr>
            <p:cNvPr id="89" name="TextBox 88">
              <a:extLst>
                <a:ext uri="{FF2B5EF4-FFF2-40B4-BE49-F238E27FC236}">
                  <a16:creationId xmlns:a16="http://schemas.microsoft.com/office/drawing/2014/main" id="{1DA65C96-FEBF-44C0-9CF5-A7AE778BD398}"/>
                </a:ext>
              </a:extLst>
            </p:cNvPr>
            <p:cNvSpPr txBox="1"/>
            <p:nvPr/>
          </p:nvSpPr>
          <p:spPr>
            <a:xfrm>
              <a:off x="6216445" y="739566"/>
              <a:ext cx="705465" cy="369332"/>
            </a:xfrm>
            <a:prstGeom prst="rect">
              <a:avLst/>
            </a:prstGeom>
            <a:noFill/>
          </p:spPr>
          <p:txBody>
            <a:bodyPr wrap="square">
              <a:spAutoFit/>
            </a:bodyPr>
            <a:lstStyle/>
            <a:p>
              <a:pPr algn="ctr"/>
              <a:r>
                <a:rPr lang="en-US" dirty="0">
                  <a:solidFill>
                    <a:schemeClr val="bg1"/>
                  </a:solidFill>
                </a:rPr>
                <a:t>AES</a:t>
              </a:r>
            </a:p>
          </p:txBody>
        </p:sp>
        <p:sp>
          <p:nvSpPr>
            <p:cNvPr id="90" name="TextBox 89">
              <a:extLst>
                <a:ext uri="{FF2B5EF4-FFF2-40B4-BE49-F238E27FC236}">
                  <a16:creationId xmlns:a16="http://schemas.microsoft.com/office/drawing/2014/main" id="{3D40CD3D-BAAA-46A4-BF17-3D4245317D89}"/>
                </a:ext>
              </a:extLst>
            </p:cNvPr>
            <p:cNvSpPr txBox="1"/>
            <p:nvPr/>
          </p:nvSpPr>
          <p:spPr>
            <a:xfrm>
              <a:off x="8133736" y="670741"/>
              <a:ext cx="607142" cy="369332"/>
            </a:xfrm>
            <a:prstGeom prst="rect">
              <a:avLst/>
            </a:prstGeom>
            <a:noFill/>
          </p:spPr>
          <p:txBody>
            <a:bodyPr wrap="square">
              <a:spAutoFit/>
            </a:bodyPr>
            <a:lstStyle/>
            <a:p>
              <a:r>
                <a:rPr lang="en-US" dirty="0">
                  <a:solidFill>
                    <a:schemeClr val="bg1"/>
                  </a:solidFill>
                </a:rPr>
                <a:t>RSA</a:t>
              </a:r>
            </a:p>
          </p:txBody>
        </p:sp>
        <p:sp>
          <p:nvSpPr>
            <p:cNvPr id="91" name="TextBox 90">
              <a:extLst>
                <a:ext uri="{FF2B5EF4-FFF2-40B4-BE49-F238E27FC236}">
                  <a16:creationId xmlns:a16="http://schemas.microsoft.com/office/drawing/2014/main" id="{097A1AF2-D84D-4D5B-BD6C-8D4BBCE147E1}"/>
                </a:ext>
              </a:extLst>
            </p:cNvPr>
            <p:cNvSpPr txBox="1"/>
            <p:nvPr/>
          </p:nvSpPr>
          <p:spPr>
            <a:xfrm>
              <a:off x="8128820" y="1068948"/>
              <a:ext cx="936522" cy="369332"/>
            </a:xfrm>
            <a:prstGeom prst="rect">
              <a:avLst/>
            </a:prstGeom>
            <a:noFill/>
          </p:spPr>
          <p:txBody>
            <a:bodyPr wrap="square">
              <a:spAutoFit/>
            </a:bodyPr>
            <a:lstStyle/>
            <a:p>
              <a:r>
                <a:rPr lang="en-US" dirty="0">
                  <a:solidFill>
                    <a:schemeClr val="bg1"/>
                  </a:solidFill>
                </a:rPr>
                <a:t>ECDSA</a:t>
              </a:r>
            </a:p>
          </p:txBody>
        </p:sp>
        <p:sp>
          <p:nvSpPr>
            <p:cNvPr id="92" name="TextBox 91">
              <a:extLst>
                <a:ext uri="{FF2B5EF4-FFF2-40B4-BE49-F238E27FC236}">
                  <a16:creationId xmlns:a16="http://schemas.microsoft.com/office/drawing/2014/main" id="{9A68A26B-327C-440C-8058-59D0023FE5F3}"/>
                </a:ext>
              </a:extLst>
            </p:cNvPr>
            <p:cNvSpPr txBox="1"/>
            <p:nvPr/>
          </p:nvSpPr>
          <p:spPr>
            <a:xfrm>
              <a:off x="7081683" y="1988263"/>
              <a:ext cx="1029929" cy="369332"/>
            </a:xfrm>
            <a:prstGeom prst="rect">
              <a:avLst/>
            </a:prstGeom>
            <a:noFill/>
          </p:spPr>
          <p:txBody>
            <a:bodyPr wrap="square">
              <a:spAutoFit/>
            </a:bodyPr>
            <a:lstStyle/>
            <a:p>
              <a:pPr algn="ctr"/>
              <a:r>
                <a:rPr lang="en-US" dirty="0">
                  <a:solidFill>
                    <a:schemeClr val="tx1"/>
                  </a:solidFill>
                </a:rPr>
                <a:t>Sha-256</a:t>
              </a:r>
            </a:p>
          </p:txBody>
        </p:sp>
        <p:sp>
          <p:nvSpPr>
            <p:cNvPr id="93" name="TextBox 92">
              <a:extLst>
                <a:ext uri="{FF2B5EF4-FFF2-40B4-BE49-F238E27FC236}">
                  <a16:creationId xmlns:a16="http://schemas.microsoft.com/office/drawing/2014/main" id="{9995CBBD-4363-46A3-B6B8-2EFEDC12C19F}"/>
                </a:ext>
              </a:extLst>
            </p:cNvPr>
            <p:cNvSpPr txBox="1"/>
            <p:nvPr/>
          </p:nvSpPr>
          <p:spPr>
            <a:xfrm>
              <a:off x="7086599" y="2415967"/>
              <a:ext cx="1029929" cy="369332"/>
            </a:xfrm>
            <a:prstGeom prst="rect">
              <a:avLst/>
            </a:prstGeom>
            <a:noFill/>
          </p:spPr>
          <p:txBody>
            <a:bodyPr wrap="square">
              <a:spAutoFit/>
            </a:bodyPr>
            <a:lstStyle/>
            <a:p>
              <a:pPr algn="ctr"/>
              <a:r>
                <a:rPr lang="en-US" dirty="0">
                  <a:solidFill>
                    <a:schemeClr val="tx1"/>
                  </a:solidFill>
                </a:rPr>
                <a:t>Sha-512</a:t>
              </a:r>
            </a:p>
          </p:txBody>
        </p:sp>
        <mc:AlternateContent xmlns:mc="http://schemas.openxmlformats.org/markup-compatibility/2006" xmlns:p14="http://schemas.microsoft.com/office/powerpoint/2010/main">
          <mc:Choice Requires="p14">
            <p:contentPart p14:bwMode="auto" r:id="rId2">
              <p14:nvContentPartPr>
                <p14:cNvPr id="94" name="Ink 93">
                  <a:extLst>
                    <a:ext uri="{FF2B5EF4-FFF2-40B4-BE49-F238E27FC236}">
                      <a16:creationId xmlns:a16="http://schemas.microsoft.com/office/drawing/2014/main" id="{374D1B6E-22CB-475C-9003-D0D6DEF5F797}"/>
                    </a:ext>
                  </a:extLst>
                </p14:cNvPr>
                <p14:cNvContentPartPr/>
                <p14:nvPr/>
              </p14:nvContentPartPr>
              <p14:xfrm>
                <a:off x="5761370" y="3303228"/>
                <a:ext cx="360" cy="10440"/>
              </p14:xfrm>
            </p:contentPart>
          </mc:Choice>
          <mc:Fallback xmlns="">
            <p:pic>
              <p:nvPicPr>
                <p:cNvPr id="94" name="Ink 93">
                  <a:extLst>
                    <a:ext uri="{FF2B5EF4-FFF2-40B4-BE49-F238E27FC236}">
                      <a16:creationId xmlns:a16="http://schemas.microsoft.com/office/drawing/2014/main" id="{374D1B6E-22CB-475C-9003-D0D6DEF5F797}"/>
                    </a:ext>
                  </a:extLst>
                </p:cNvPr>
                <p:cNvPicPr/>
                <p:nvPr/>
              </p:nvPicPr>
              <p:blipFill>
                <a:blip r:embed="rId3"/>
                <a:stretch>
                  <a:fillRect/>
                </a:stretch>
              </p:blipFill>
              <p:spPr>
                <a:xfrm>
                  <a:off x="5752370" y="3292353"/>
                  <a:ext cx="18000" cy="3175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5" name="Ink 94">
                  <a:extLst>
                    <a:ext uri="{FF2B5EF4-FFF2-40B4-BE49-F238E27FC236}">
                      <a16:creationId xmlns:a16="http://schemas.microsoft.com/office/drawing/2014/main" id="{B709F406-D99B-4E42-BF78-1F9E812E332F}"/>
                    </a:ext>
                  </a:extLst>
                </p14:cNvPr>
                <p14:cNvContentPartPr/>
                <p14:nvPr/>
              </p14:nvContentPartPr>
              <p14:xfrm>
                <a:off x="5761370" y="3480348"/>
                <a:ext cx="360" cy="76320"/>
              </p14:xfrm>
            </p:contentPart>
          </mc:Choice>
          <mc:Fallback xmlns="">
            <p:pic>
              <p:nvPicPr>
                <p:cNvPr id="95" name="Ink 94">
                  <a:extLst>
                    <a:ext uri="{FF2B5EF4-FFF2-40B4-BE49-F238E27FC236}">
                      <a16:creationId xmlns:a16="http://schemas.microsoft.com/office/drawing/2014/main" id="{B709F406-D99B-4E42-BF78-1F9E812E332F}"/>
                    </a:ext>
                  </a:extLst>
                </p:cNvPr>
                <p:cNvPicPr/>
                <p:nvPr/>
              </p:nvPicPr>
              <p:blipFill>
                <a:blip r:embed="rId5"/>
                <a:stretch>
                  <a:fillRect/>
                </a:stretch>
              </p:blipFill>
              <p:spPr>
                <a:xfrm>
                  <a:off x="5752370" y="3469445"/>
                  <a:ext cx="18000" cy="976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6" name="Ink 95">
                  <a:extLst>
                    <a:ext uri="{FF2B5EF4-FFF2-40B4-BE49-F238E27FC236}">
                      <a16:creationId xmlns:a16="http://schemas.microsoft.com/office/drawing/2014/main" id="{E3EFDC8E-18F2-4A24-8018-E440747E0199}"/>
                    </a:ext>
                  </a:extLst>
                </p14:cNvPr>
                <p14:cNvContentPartPr/>
                <p14:nvPr/>
              </p14:nvContentPartPr>
              <p14:xfrm>
                <a:off x="5761370" y="3696708"/>
                <a:ext cx="360" cy="113400"/>
              </p14:xfrm>
            </p:contentPart>
          </mc:Choice>
          <mc:Fallback xmlns="">
            <p:pic>
              <p:nvPicPr>
                <p:cNvPr id="96" name="Ink 95">
                  <a:extLst>
                    <a:ext uri="{FF2B5EF4-FFF2-40B4-BE49-F238E27FC236}">
                      <a16:creationId xmlns:a16="http://schemas.microsoft.com/office/drawing/2014/main" id="{E3EFDC8E-18F2-4A24-8018-E440747E0199}"/>
                    </a:ext>
                  </a:extLst>
                </p:cNvPr>
                <p:cNvPicPr/>
                <p:nvPr/>
              </p:nvPicPr>
              <p:blipFill>
                <a:blip r:embed="rId7"/>
                <a:stretch>
                  <a:fillRect/>
                </a:stretch>
              </p:blipFill>
              <p:spPr>
                <a:xfrm>
                  <a:off x="5752370" y="3685804"/>
                  <a:ext cx="18000" cy="1347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7" name="Ink 96">
                  <a:extLst>
                    <a:ext uri="{FF2B5EF4-FFF2-40B4-BE49-F238E27FC236}">
                      <a16:creationId xmlns:a16="http://schemas.microsoft.com/office/drawing/2014/main" id="{8BDC0978-2120-42D0-9548-704698C32DF4}"/>
                    </a:ext>
                  </a:extLst>
                </p14:cNvPr>
                <p14:cNvContentPartPr/>
                <p14:nvPr/>
              </p14:nvContentPartPr>
              <p14:xfrm>
                <a:off x="5712410" y="3991908"/>
                <a:ext cx="360" cy="10080"/>
              </p14:xfrm>
            </p:contentPart>
          </mc:Choice>
          <mc:Fallback xmlns="">
            <p:pic>
              <p:nvPicPr>
                <p:cNvPr id="97" name="Ink 96">
                  <a:extLst>
                    <a:ext uri="{FF2B5EF4-FFF2-40B4-BE49-F238E27FC236}">
                      <a16:creationId xmlns:a16="http://schemas.microsoft.com/office/drawing/2014/main" id="{8BDC0978-2120-42D0-9548-704698C32DF4}"/>
                    </a:ext>
                  </a:extLst>
                </p:cNvPr>
                <p:cNvPicPr/>
                <p:nvPr/>
              </p:nvPicPr>
              <p:blipFill>
                <a:blip r:embed="rId9"/>
                <a:stretch>
                  <a:fillRect/>
                </a:stretch>
              </p:blipFill>
              <p:spPr>
                <a:xfrm>
                  <a:off x="5703410" y="3980951"/>
                  <a:ext cx="18000" cy="3155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8" name="Ink 97">
                  <a:extLst>
                    <a:ext uri="{FF2B5EF4-FFF2-40B4-BE49-F238E27FC236}">
                      <a16:creationId xmlns:a16="http://schemas.microsoft.com/office/drawing/2014/main" id="{F8DFD75D-0C1E-4ABF-A713-ED4F81564A41}"/>
                    </a:ext>
                  </a:extLst>
                </p14:cNvPr>
                <p14:cNvContentPartPr/>
                <p14:nvPr/>
              </p14:nvContentPartPr>
              <p14:xfrm>
                <a:off x="9074810" y="3441468"/>
                <a:ext cx="21240" cy="122040"/>
              </p14:xfrm>
            </p:contentPart>
          </mc:Choice>
          <mc:Fallback xmlns="">
            <p:pic>
              <p:nvPicPr>
                <p:cNvPr id="98" name="Ink 97">
                  <a:extLst>
                    <a:ext uri="{FF2B5EF4-FFF2-40B4-BE49-F238E27FC236}">
                      <a16:creationId xmlns:a16="http://schemas.microsoft.com/office/drawing/2014/main" id="{F8DFD75D-0C1E-4ABF-A713-ED4F81564A41}"/>
                    </a:ext>
                  </a:extLst>
                </p:cNvPr>
                <p:cNvPicPr/>
                <p:nvPr/>
              </p:nvPicPr>
              <p:blipFill>
                <a:blip r:embed="rId11"/>
                <a:stretch>
                  <a:fillRect/>
                </a:stretch>
              </p:blipFill>
              <p:spPr>
                <a:xfrm>
                  <a:off x="9065494" y="3430572"/>
                  <a:ext cx="39499" cy="14339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9" name="Ink 98">
                  <a:extLst>
                    <a:ext uri="{FF2B5EF4-FFF2-40B4-BE49-F238E27FC236}">
                      <a16:creationId xmlns:a16="http://schemas.microsoft.com/office/drawing/2014/main" id="{AB954489-2332-4AA8-BF65-9C36DCF0F18B}"/>
                    </a:ext>
                  </a:extLst>
                </p14:cNvPr>
                <p14:cNvContentPartPr/>
                <p14:nvPr/>
              </p14:nvContentPartPr>
              <p14:xfrm>
                <a:off x="9055370" y="3765468"/>
                <a:ext cx="360" cy="27000"/>
              </p14:xfrm>
            </p:contentPart>
          </mc:Choice>
          <mc:Fallback xmlns="">
            <p:pic>
              <p:nvPicPr>
                <p:cNvPr id="99" name="Ink 98">
                  <a:extLst>
                    <a:ext uri="{FF2B5EF4-FFF2-40B4-BE49-F238E27FC236}">
                      <a16:creationId xmlns:a16="http://schemas.microsoft.com/office/drawing/2014/main" id="{AB954489-2332-4AA8-BF65-9C36DCF0F18B}"/>
                    </a:ext>
                  </a:extLst>
                </p:cNvPr>
                <p:cNvPicPr/>
                <p:nvPr/>
              </p:nvPicPr>
              <p:blipFill>
                <a:blip r:embed="rId13"/>
                <a:stretch>
                  <a:fillRect/>
                </a:stretch>
              </p:blipFill>
              <p:spPr>
                <a:xfrm>
                  <a:off x="9046370" y="3754581"/>
                  <a:ext cx="18000" cy="483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0" name="Ink 99">
                  <a:extLst>
                    <a:ext uri="{FF2B5EF4-FFF2-40B4-BE49-F238E27FC236}">
                      <a16:creationId xmlns:a16="http://schemas.microsoft.com/office/drawing/2014/main" id="{48B89A51-A5AC-454F-A691-43D7405F00F3}"/>
                    </a:ext>
                  </a:extLst>
                </p14:cNvPr>
                <p14:cNvContentPartPr/>
                <p14:nvPr/>
              </p14:nvContentPartPr>
              <p14:xfrm>
                <a:off x="9074810" y="4090188"/>
                <a:ext cx="9360" cy="56880"/>
              </p14:xfrm>
            </p:contentPart>
          </mc:Choice>
          <mc:Fallback xmlns="">
            <p:pic>
              <p:nvPicPr>
                <p:cNvPr id="100" name="Ink 99">
                  <a:extLst>
                    <a:ext uri="{FF2B5EF4-FFF2-40B4-BE49-F238E27FC236}">
                      <a16:creationId xmlns:a16="http://schemas.microsoft.com/office/drawing/2014/main" id="{48B89A51-A5AC-454F-A691-43D7405F00F3}"/>
                    </a:ext>
                  </a:extLst>
                </p:cNvPr>
                <p:cNvPicPr/>
                <p:nvPr/>
              </p:nvPicPr>
              <p:blipFill>
                <a:blip r:embed="rId15"/>
                <a:stretch>
                  <a:fillRect/>
                </a:stretch>
              </p:blipFill>
              <p:spPr>
                <a:xfrm>
                  <a:off x="9065060" y="4079250"/>
                  <a:ext cx="28470" cy="7831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1" name="Ink 100">
                  <a:extLst>
                    <a:ext uri="{FF2B5EF4-FFF2-40B4-BE49-F238E27FC236}">
                      <a16:creationId xmlns:a16="http://schemas.microsoft.com/office/drawing/2014/main" id="{C7E09964-B986-4CA4-BB05-32CB79DAA8E5}"/>
                    </a:ext>
                  </a:extLst>
                </p14:cNvPr>
                <p14:cNvContentPartPr/>
                <p14:nvPr/>
              </p14:nvContentPartPr>
              <p14:xfrm>
                <a:off x="7688810" y="2959068"/>
                <a:ext cx="360" cy="57240"/>
              </p14:xfrm>
            </p:contentPart>
          </mc:Choice>
          <mc:Fallback xmlns="">
            <p:pic>
              <p:nvPicPr>
                <p:cNvPr id="101" name="Ink 100">
                  <a:extLst>
                    <a:ext uri="{FF2B5EF4-FFF2-40B4-BE49-F238E27FC236}">
                      <a16:creationId xmlns:a16="http://schemas.microsoft.com/office/drawing/2014/main" id="{C7E09964-B986-4CA4-BB05-32CB79DAA8E5}"/>
                    </a:ext>
                  </a:extLst>
                </p:cNvPr>
                <p:cNvPicPr/>
                <p:nvPr/>
              </p:nvPicPr>
              <p:blipFill>
                <a:blip r:embed="rId17"/>
                <a:stretch>
                  <a:fillRect/>
                </a:stretch>
              </p:blipFill>
              <p:spPr>
                <a:xfrm>
                  <a:off x="7679810" y="2948144"/>
                  <a:ext cx="18000" cy="78650"/>
                </a:xfrm>
                <a:prstGeom prst="rect">
                  <a:avLst/>
                </a:prstGeom>
              </p:spPr>
            </p:pic>
          </mc:Fallback>
        </mc:AlternateContent>
        <p:grpSp>
          <p:nvGrpSpPr>
            <p:cNvPr id="102" name="Group 101">
              <a:extLst>
                <a:ext uri="{FF2B5EF4-FFF2-40B4-BE49-F238E27FC236}">
                  <a16:creationId xmlns:a16="http://schemas.microsoft.com/office/drawing/2014/main" id="{0902F180-116C-43DE-99FA-F2D186FEBA0B}"/>
                </a:ext>
              </a:extLst>
            </p:cNvPr>
            <p:cNvGrpSpPr/>
            <p:nvPr/>
          </p:nvGrpSpPr>
          <p:grpSpPr>
            <a:xfrm>
              <a:off x="7668650" y="3107028"/>
              <a:ext cx="10800" cy="104760"/>
              <a:chOff x="7668650" y="3107028"/>
              <a:chExt cx="10800" cy="104760"/>
            </a:xfrm>
          </p:grpSpPr>
          <mc:AlternateContent xmlns:mc="http://schemas.openxmlformats.org/markup-compatibility/2006" xmlns:p14="http://schemas.microsoft.com/office/powerpoint/2010/main">
            <mc:Choice Requires="p14">
              <p:contentPart p14:bwMode="auto" r:id="rId18">
                <p14:nvContentPartPr>
                  <p14:cNvPr id="103" name="Ink 102">
                    <a:extLst>
                      <a:ext uri="{FF2B5EF4-FFF2-40B4-BE49-F238E27FC236}">
                        <a16:creationId xmlns:a16="http://schemas.microsoft.com/office/drawing/2014/main" id="{AF97656A-E6C4-4293-BED1-B902B1F35AFC}"/>
                      </a:ext>
                    </a:extLst>
                  </p14:cNvPr>
                  <p14:cNvContentPartPr/>
                  <p14:nvPr/>
                </p14:nvContentPartPr>
                <p14:xfrm>
                  <a:off x="7675130" y="3107028"/>
                  <a:ext cx="4320" cy="32760"/>
                </p14:xfrm>
              </p:contentPart>
            </mc:Choice>
            <mc:Fallback xmlns="">
              <p:pic>
                <p:nvPicPr>
                  <p:cNvPr id="34" name="Ink 33">
                    <a:extLst>
                      <a:ext uri="{FF2B5EF4-FFF2-40B4-BE49-F238E27FC236}">
                        <a16:creationId xmlns:a16="http://schemas.microsoft.com/office/drawing/2014/main" id="{C8549615-3084-5604-0DDD-D999357979A2}"/>
                      </a:ext>
                    </a:extLst>
                  </p:cNvPr>
                  <p:cNvPicPr/>
                  <p:nvPr/>
                </p:nvPicPr>
                <p:blipFill>
                  <a:blip r:embed="rId19"/>
                  <a:stretch>
                    <a:fillRect/>
                  </a:stretch>
                </p:blipFill>
                <p:spPr>
                  <a:xfrm>
                    <a:off x="7666130" y="3098028"/>
                    <a:ext cx="21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 name="Ink 103">
                    <a:extLst>
                      <a:ext uri="{FF2B5EF4-FFF2-40B4-BE49-F238E27FC236}">
                        <a16:creationId xmlns:a16="http://schemas.microsoft.com/office/drawing/2014/main" id="{A44D70E6-0B14-4D0D-8D8A-7B3381FB40CE}"/>
                      </a:ext>
                    </a:extLst>
                  </p14:cNvPr>
                  <p14:cNvContentPartPr/>
                  <p14:nvPr/>
                </p14:nvContentPartPr>
                <p14:xfrm>
                  <a:off x="7668650" y="3195228"/>
                  <a:ext cx="360" cy="16560"/>
                </p14:xfrm>
              </p:contentPart>
            </mc:Choice>
            <mc:Fallback xmlns="">
              <p:pic>
                <p:nvPicPr>
                  <p:cNvPr id="35" name="Ink 34">
                    <a:extLst>
                      <a:ext uri="{FF2B5EF4-FFF2-40B4-BE49-F238E27FC236}">
                        <a16:creationId xmlns:a16="http://schemas.microsoft.com/office/drawing/2014/main" id="{F94F190A-4CEF-211F-D70D-E1E9A83DBECE}"/>
                      </a:ext>
                    </a:extLst>
                  </p:cNvPr>
                  <p:cNvPicPr/>
                  <p:nvPr/>
                </p:nvPicPr>
                <p:blipFill>
                  <a:blip r:embed="rId21"/>
                  <a:stretch>
                    <a:fillRect/>
                  </a:stretch>
                </p:blipFill>
                <p:spPr>
                  <a:xfrm>
                    <a:off x="7660010" y="3186228"/>
                    <a:ext cx="1800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05" name="Ink 104">
                  <a:extLst>
                    <a:ext uri="{FF2B5EF4-FFF2-40B4-BE49-F238E27FC236}">
                      <a16:creationId xmlns:a16="http://schemas.microsoft.com/office/drawing/2014/main" id="{117BF7AD-8400-46D7-B789-94260F83CF3D}"/>
                    </a:ext>
                  </a:extLst>
                </p14:cNvPr>
                <p14:cNvContentPartPr/>
                <p14:nvPr/>
              </p14:nvContentPartPr>
              <p14:xfrm>
                <a:off x="9015770" y="1484508"/>
                <a:ext cx="21240" cy="107640"/>
              </p14:xfrm>
            </p:contentPart>
          </mc:Choice>
          <mc:Fallback xmlns="">
            <p:pic>
              <p:nvPicPr>
                <p:cNvPr id="105" name="Ink 104">
                  <a:extLst>
                    <a:ext uri="{FF2B5EF4-FFF2-40B4-BE49-F238E27FC236}">
                      <a16:creationId xmlns:a16="http://schemas.microsoft.com/office/drawing/2014/main" id="{117BF7AD-8400-46D7-B789-94260F83CF3D}"/>
                    </a:ext>
                  </a:extLst>
                </p:cNvPr>
                <p:cNvPicPr/>
                <p:nvPr/>
              </p:nvPicPr>
              <p:blipFill>
                <a:blip r:embed="rId23"/>
                <a:stretch>
                  <a:fillRect/>
                </a:stretch>
              </p:blipFill>
              <p:spPr>
                <a:xfrm>
                  <a:off x="9006454" y="1473613"/>
                  <a:ext cx="39499" cy="1289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6" name="Ink 105">
                  <a:extLst>
                    <a:ext uri="{FF2B5EF4-FFF2-40B4-BE49-F238E27FC236}">
                      <a16:creationId xmlns:a16="http://schemas.microsoft.com/office/drawing/2014/main" id="{9EA7364C-311D-4B58-AE5B-61C9A21ACB55}"/>
                    </a:ext>
                  </a:extLst>
                </p14:cNvPr>
                <p14:cNvContentPartPr/>
                <p14:nvPr/>
              </p14:nvContentPartPr>
              <p14:xfrm>
                <a:off x="9035930" y="1700868"/>
                <a:ext cx="360" cy="77400"/>
              </p14:xfrm>
            </p:contentPart>
          </mc:Choice>
          <mc:Fallback xmlns="">
            <p:pic>
              <p:nvPicPr>
                <p:cNvPr id="106" name="Ink 105">
                  <a:extLst>
                    <a:ext uri="{FF2B5EF4-FFF2-40B4-BE49-F238E27FC236}">
                      <a16:creationId xmlns:a16="http://schemas.microsoft.com/office/drawing/2014/main" id="{9EA7364C-311D-4B58-AE5B-61C9A21ACB55}"/>
                    </a:ext>
                  </a:extLst>
                </p:cNvPr>
                <p:cNvPicPr/>
                <p:nvPr/>
              </p:nvPicPr>
              <p:blipFill>
                <a:blip r:embed="rId25"/>
                <a:stretch>
                  <a:fillRect/>
                </a:stretch>
              </p:blipFill>
              <p:spPr>
                <a:xfrm>
                  <a:off x="9026930" y="1689936"/>
                  <a:ext cx="18000" cy="988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7" name="Ink 106">
                  <a:extLst>
                    <a:ext uri="{FF2B5EF4-FFF2-40B4-BE49-F238E27FC236}">
                      <a16:creationId xmlns:a16="http://schemas.microsoft.com/office/drawing/2014/main" id="{11BF8938-621B-42C2-AA56-DC5E39E0063E}"/>
                    </a:ext>
                  </a:extLst>
                </p14:cNvPr>
                <p14:cNvContentPartPr/>
                <p14:nvPr/>
              </p14:nvContentPartPr>
              <p14:xfrm>
                <a:off x="9035930" y="1838388"/>
                <a:ext cx="10440" cy="67320"/>
              </p14:xfrm>
            </p:contentPart>
          </mc:Choice>
          <mc:Fallback xmlns="">
            <p:pic>
              <p:nvPicPr>
                <p:cNvPr id="107" name="Ink 106">
                  <a:extLst>
                    <a:ext uri="{FF2B5EF4-FFF2-40B4-BE49-F238E27FC236}">
                      <a16:creationId xmlns:a16="http://schemas.microsoft.com/office/drawing/2014/main" id="{11BF8938-621B-42C2-AA56-DC5E39E0063E}"/>
                    </a:ext>
                  </a:extLst>
                </p:cNvPr>
                <p:cNvPicPr/>
                <p:nvPr/>
              </p:nvPicPr>
              <p:blipFill>
                <a:blip r:embed="rId27"/>
                <a:stretch>
                  <a:fillRect/>
                </a:stretch>
              </p:blipFill>
              <p:spPr>
                <a:xfrm>
                  <a:off x="9026609" y="1827530"/>
                  <a:ext cx="28710" cy="8860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7">
                  <a:extLst>
                    <a:ext uri="{FF2B5EF4-FFF2-40B4-BE49-F238E27FC236}">
                      <a16:creationId xmlns:a16="http://schemas.microsoft.com/office/drawing/2014/main" id="{B3AAC92E-E936-48A7-8224-D149E9B093B4}"/>
                    </a:ext>
                  </a:extLst>
                </p14:cNvPr>
                <p14:cNvContentPartPr/>
                <p14:nvPr/>
              </p14:nvContentPartPr>
              <p14:xfrm>
                <a:off x="6095810" y="1150428"/>
                <a:ext cx="20880" cy="119160"/>
              </p14:xfrm>
            </p:contentPart>
          </mc:Choice>
          <mc:Fallback xmlns="">
            <p:pic>
              <p:nvPicPr>
                <p:cNvPr id="108" name="Ink 107">
                  <a:extLst>
                    <a:ext uri="{FF2B5EF4-FFF2-40B4-BE49-F238E27FC236}">
                      <a16:creationId xmlns:a16="http://schemas.microsoft.com/office/drawing/2014/main" id="{B3AAC92E-E936-48A7-8224-D149E9B093B4}"/>
                    </a:ext>
                  </a:extLst>
                </p:cNvPr>
                <p:cNvPicPr/>
                <p:nvPr/>
              </p:nvPicPr>
              <p:blipFill>
                <a:blip r:embed="rId29"/>
                <a:stretch>
                  <a:fillRect/>
                </a:stretch>
              </p:blipFill>
              <p:spPr>
                <a:xfrm>
                  <a:off x="6086489" y="1139516"/>
                  <a:ext cx="39150" cy="14054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9" name="Ink 108">
                  <a:extLst>
                    <a:ext uri="{FF2B5EF4-FFF2-40B4-BE49-F238E27FC236}">
                      <a16:creationId xmlns:a16="http://schemas.microsoft.com/office/drawing/2014/main" id="{F6682CDB-637E-45E6-A576-DC301C71D206}"/>
                    </a:ext>
                  </a:extLst>
                </p14:cNvPr>
                <p14:cNvContentPartPr/>
                <p14:nvPr/>
              </p14:nvContentPartPr>
              <p14:xfrm>
                <a:off x="6115610" y="1386228"/>
                <a:ext cx="360" cy="10080"/>
              </p14:xfrm>
            </p:contentPart>
          </mc:Choice>
          <mc:Fallback xmlns="">
            <p:pic>
              <p:nvPicPr>
                <p:cNvPr id="109" name="Ink 108">
                  <a:extLst>
                    <a:ext uri="{FF2B5EF4-FFF2-40B4-BE49-F238E27FC236}">
                      <a16:creationId xmlns:a16="http://schemas.microsoft.com/office/drawing/2014/main" id="{F6682CDB-637E-45E6-A576-DC301C71D206}"/>
                    </a:ext>
                  </a:extLst>
                </p:cNvPr>
                <p:cNvPicPr/>
                <p:nvPr/>
              </p:nvPicPr>
              <p:blipFill>
                <a:blip r:embed="rId31"/>
                <a:stretch>
                  <a:fillRect/>
                </a:stretch>
              </p:blipFill>
              <p:spPr>
                <a:xfrm>
                  <a:off x="6106610" y="1375271"/>
                  <a:ext cx="18000" cy="3155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0" name="Ink 109">
                  <a:extLst>
                    <a:ext uri="{FF2B5EF4-FFF2-40B4-BE49-F238E27FC236}">
                      <a16:creationId xmlns:a16="http://schemas.microsoft.com/office/drawing/2014/main" id="{4241E9A9-BBF5-4FCB-8B9C-DE494436C486}"/>
                    </a:ext>
                  </a:extLst>
                </p14:cNvPr>
                <p14:cNvContentPartPr/>
                <p14:nvPr/>
              </p14:nvContentPartPr>
              <p14:xfrm>
                <a:off x="6115610" y="1553628"/>
                <a:ext cx="360" cy="36360"/>
              </p14:xfrm>
            </p:contentPart>
          </mc:Choice>
          <mc:Fallback xmlns="">
            <p:pic>
              <p:nvPicPr>
                <p:cNvPr id="110" name="Ink 109">
                  <a:extLst>
                    <a:ext uri="{FF2B5EF4-FFF2-40B4-BE49-F238E27FC236}">
                      <a16:creationId xmlns:a16="http://schemas.microsoft.com/office/drawing/2014/main" id="{4241E9A9-BBF5-4FCB-8B9C-DE494436C486}"/>
                    </a:ext>
                  </a:extLst>
                </p:cNvPr>
                <p:cNvPicPr/>
                <p:nvPr/>
              </p:nvPicPr>
              <p:blipFill>
                <a:blip r:embed="rId33"/>
                <a:stretch>
                  <a:fillRect/>
                </a:stretch>
              </p:blipFill>
              <p:spPr>
                <a:xfrm>
                  <a:off x="6106610" y="1542676"/>
                  <a:ext cx="18000" cy="57826"/>
                </a:xfrm>
                <a:prstGeom prst="rect">
                  <a:avLst/>
                </a:prstGeom>
              </p:spPr>
            </p:pic>
          </mc:Fallback>
        </mc:AlternateContent>
        <p:grpSp>
          <p:nvGrpSpPr>
            <p:cNvPr id="111" name="Group 110">
              <a:extLst>
                <a:ext uri="{FF2B5EF4-FFF2-40B4-BE49-F238E27FC236}">
                  <a16:creationId xmlns:a16="http://schemas.microsoft.com/office/drawing/2014/main" id="{A4995961-86B4-4F9D-BDFF-DA4A1E560289}"/>
                </a:ext>
              </a:extLst>
            </p:cNvPr>
            <p:cNvGrpSpPr/>
            <p:nvPr/>
          </p:nvGrpSpPr>
          <p:grpSpPr>
            <a:xfrm>
              <a:off x="6115610" y="1691148"/>
              <a:ext cx="6480" cy="135720"/>
              <a:chOff x="6115610" y="1691148"/>
              <a:chExt cx="6480" cy="135720"/>
            </a:xfrm>
          </p:grpSpPr>
          <mc:AlternateContent xmlns:mc="http://schemas.openxmlformats.org/markup-compatibility/2006" xmlns:p14="http://schemas.microsoft.com/office/powerpoint/2010/main">
            <mc:Choice Requires="p14">
              <p:contentPart p14:bwMode="auto" r:id="rId34">
                <p14:nvContentPartPr>
                  <p14:cNvPr id="112" name="Ink 111">
                    <a:extLst>
                      <a:ext uri="{FF2B5EF4-FFF2-40B4-BE49-F238E27FC236}">
                        <a16:creationId xmlns:a16="http://schemas.microsoft.com/office/drawing/2014/main" id="{6DC97472-361B-4B1C-81CC-50A66544DCA7}"/>
                      </a:ext>
                    </a:extLst>
                  </p14:cNvPr>
                  <p14:cNvContentPartPr/>
                  <p14:nvPr/>
                </p14:nvContentPartPr>
                <p14:xfrm>
                  <a:off x="6115610" y="1691148"/>
                  <a:ext cx="360" cy="56880"/>
                </p14:xfrm>
              </p:contentPart>
            </mc:Choice>
            <mc:Fallback xmlns="">
              <p:pic>
                <p:nvPicPr>
                  <p:cNvPr id="52" name="Ink 51">
                    <a:extLst>
                      <a:ext uri="{FF2B5EF4-FFF2-40B4-BE49-F238E27FC236}">
                        <a16:creationId xmlns:a16="http://schemas.microsoft.com/office/drawing/2014/main" id="{1929451A-8DFE-9D98-E513-9FC45F14BB8E}"/>
                      </a:ext>
                    </a:extLst>
                  </p:cNvPr>
                  <p:cNvPicPr/>
                  <p:nvPr/>
                </p:nvPicPr>
                <p:blipFill>
                  <a:blip r:embed="rId35"/>
                  <a:stretch>
                    <a:fillRect/>
                  </a:stretch>
                </p:blipFill>
                <p:spPr>
                  <a:xfrm>
                    <a:off x="6106610" y="1682148"/>
                    <a:ext cx="18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3" name="Ink 112">
                    <a:extLst>
                      <a:ext uri="{FF2B5EF4-FFF2-40B4-BE49-F238E27FC236}">
                        <a16:creationId xmlns:a16="http://schemas.microsoft.com/office/drawing/2014/main" id="{A67AFAED-A121-414E-8583-A021A1B7164D}"/>
                      </a:ext>
                    </a:extLst>
                  </p14:cNvPr>
                  <p14:cNvContentPartPr/>
                  <p14:nvPr/>
                </p14:nvContentPartPr>
                <p14:xfrm>
                  <a:off x="6115610" y="1808868"/>
                  <a:ext cx="6480" cy="18000"/>
                </p14:xfrm>
              </p:contentPart>
            </mc:Choice>
            <mc:Fallback xmlns="">
              <p:pic>
                <p:nvPicPr>
                  <p:cNvPr id="53" name="Ink 52">
                    <a:extLst>
                      <a:ext uri="{FF2B5EF4-FFF2-40B4-BE49-F238E27FC236}">
                        <a16:creationId xmlns:a16="http://schemas.microsoft.com/office/drawing/2014/main" id="{93BDDD2E-D323-2327-4D64-2E50163E5482}"/>
                      </a:ext>
                    </a:extLst>
                  </p:cNvPr>
                  <p:cNvPicPr/>
                  <p:nvPr/>
                </p:nvPicPr>
                <p:blipFill>
                  <a:blip r:embed="rId37"/>
                  <a:stretch>
                    <a:fillRect/>
                  </a:stretch>
                </p:blipFill>
                <p:spPr>
                  <a:xfrm>
                    <a:off x="6106610" y="1800228"/>
                    <a:ext cx="24120" cy="35640"/>
                  </a:xfrm>
                  <a:prstGeom prst="rect">
                    <a:avLst/>
                  </a:prstGeom>
                </p:spPr>
              </p:pic>
            </mc:Fallback>
          </mc:AlternateContent>
        </p:grpSp>
      </p:grpSp>
    </p:spTree>
    <p:extLst>
      <p:ext uri="{BB962C8B-B14F-4D97-AF65-F5344CB8AC3E}">
        <p14:creationId xmlns:p14="http://schemas.microsoft.com/office/powerpoint/2010/main" val="3600918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55-FF52-473C-9A82-E48FA80062E9}"/>
              </a:ext>
            </a:extLst>
          </p:cNvPr>
          <p:cNvSpPr>
            <a:spLocks noGrp="1"/>
          </p:cNvSpPr>
          <p:nvPr>
            <p:ph type="title"/>
          </p:nvPr>
        </p:nvSpPr>
        <p:spPr/>
        <p:txBody>
          <a:bodyPr/>
          <a:lstStyle/>
          <a:p>
            <a:r>
              <a:rPr lang="en-US" sz="6000" dirty="0" err="1">
                <a:solidFill>
                  <a:schemeClr val="tx1"/>
                </a:solidFill>
                <a:latin typeface="Calibri Light (Headings)"/>
              </a:rPr>
              <a:t>SymmetricBlockCipherCtx</a:t>
            </a:r>
            <a:endParaRPr lang="en-US" dirty="0">
              <a:solidFill>
                <a:schemeClr val="tx1"/>
              </a:solidFill>
              <a:latin typeface="Calibri Light (Headings)"/>
            </a:endParaRPr>
          </a:p>
        </p:txBody>
      </p:sp>
      <p:sp>
        <p:nvSpPr>
          <p:cNvPr id="3" name="TextBox 2">
            <a:extLst>
              <a:ext uri="{FF2B5EF4-FFF2-40B4-BE49-F238E27FC236}">
                <a16:creationId xmlns:a16="http://schemas.microsoft.com/office/drawing/2014/main" id="{EAFF58BD-4EF3-A91F-42C9-EBCFEF32358B}"/>
              </a:ext>
            </a:extLst>
          </p:cNvPr>
          <p:cNvSpPr txBox="1"/>
          <p:nvPr/>
        </p:nvSpPr>
        <p:spPr>
          <a:xfrm>
            <a:off x="3799908" y="6488668"/>
            <a:ext cx="6096000" cy="369332"/>
          </a:xfrm>
          <a:prstGeom prst="rect">
            <a:avLst/>
          </a:prstGeom>
          <a:noFill/>
        </p:spPr>
        <p:txBody>
          <a:bodyPr wrap="square">
            <a:spAutoFit/>
          </a:bodyPr>
          <a:lstStyle/>
          <a:p>
            <a:r>
              <a:rPr lang="en-US" sz="1800" b="0" i="0" dirty="0">
                <a:solidFill>
                  <a:srgbClr val="000000"/>
                </a:solidFill>
                <a:effectLst/>
                <a:highlight>
                  <a:srgbClr val="FFFF00"/>
                </a:highlight>
                <a:latin typeface="NimbusSanL-Regu"/>
              </a:rPr>
              <a:t>implement symmetric block cipher algorithms</a:t>
            </a:r>
            <a:endParaRPr lang="en-US" dirty="0">
              <a:highlight>
                <a:srgbClr val="FFFF00"/>
              </a:highlight>
            </a:endParaRPr>
          </a:p>
        </p:txBody>
      </p:sp>
    </p:spTree>
    <p:extLst>
      <p:ext uri="{BB962C8B-B14F-4D97-AF65-F5344CB8AC3E}">
        <p14:creationId xmlns:p14="http://schemas.microsoft.com/office/powerpoint/2010/main" val="3890792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4333A3-AEF3-4CF2-A44A-468D43470701}"/>
              </a:ext>
            </a:extLst>
          </p:cNvPr>
          <p:cNvSpPr>
            <a:spLocks noGrp="1"/>
          </p:cNvSpPr>
          <p:nvPr>
            <p:ph type="title"/>
          </p:nvPr>
        </p:nvSpPr>
        <p:spPr/>
        <p:txBody>
          <a:bodyPr>
            <a:normAutofit fontScale="90000"/>
          </a:bodyPr>
          <a:lstStyle/>
          <a:p>
            <a:r>
              <a:rPr lang="en-US" dirty="0" err="1"/>
              <a:t>SymmetricBlockCipherCtx</a:t>
            </a:r>
            <a:endParaRPr lang="en-US" dirty="0"/>
          </a:p>
        </p:txBody>
      </p:sp>
      <p:pic>
        <p:nvPicPr>
          <p:cNvPr id="8" name="Picture 7">
            <a:extLst>
              <a:ext uri="{FF2B5EF4-FFF2-40B4-BE49-F238E27FC236}">
                <a16:creationId xmlns:a16="http://schemas.microsoft.com/office/drawing/2014/main" id="{DB7B7AD1-068C-42A7-8279-3A0542DA8EFB}"/>
              </a:ext>
            </a:extLst>
          </p:cNvPr>
          <p:cNvPicPr>
            <a:picLocks noChangeAspect="1"/>
          </p:cNvPicPr>
          <p:nvPr/>
        </p:nvPicPr>
        <p:blipFill rotWithShape="1">
          <a:blip r:embed="rId3"/>
          <a:srcRect l="5249" t="62667" r="17653" b="32493"/>
          <a:stretch/>
        </p:blipFill>
        <p:spPr>
          <a:xfrm>
            <a:off x="1035697" y="2912143"/>
            <a:ext cx="11058125" cy="390451"/>
          </a:xfrm>
          <a:prstGeom prst="rect">
            <a:avLst/>
          </a:prstGeom>
        </p:spPr>
      </p:pic>
      <p:pic>
        <p:nvPicPr>
          <p:cNvPr id="9" name="Picture 8">
            <a:extLst>
              <a:ext uri="{FF2B5EF4-FFF2-40B4-BE49-F238E27FC236}">
                <a16:creationId xmlns:a16="http://schemas.microsoft.com/office/drawing/2014/main" id="{B2F16C67-E73C-41A0-A91A-0A1AFA2C66AF}"/>
              </a:ext>
            </a:extLst>
          </p:cNvPr>
          <p:cNvPicPr>
            <a:picLocks noChangeAspect="1"/>
          </p:cNvPicPr>
          <p:nvPr/>
        </p:nvPicPr>
        <p:blipFill rotWithShape="1">
          <a:blip r:embed="rId4"/>
          <a:srcRect l="3695" t="26888" r="60375" b="59860"/>
          <a:stretch/>
        </p:blipFill>
        <p:spPr>
          <a:xfrm>
            <a:off x="513735" y="1472378"/>
            <a:ext cx="5632268" cy="1168401"/>
          </a:xfrm>
          <a:prstGeom prst="rect">
            <a:avLst/>
          </a:prstGeom>
        </p:spPr>
      </p:pic>
      <p:pic>
        <p:nvPicPr>
          <p:cNvPr id="10" name="Picture 9">
            <a:extLst>
              <a:ext uri="{FF2B5EF4-FFF2-40B4-BE49-F238E27FC236}">
                <a16:creationId xmlns:a16="http://schemas.microsoft.com/office/drawing/2014/main" id="{7A97E500-92C6-45D6-A205-9CB4F7379B3F}"/>
              </a:ext>
            </a:extLst>
          </p:cNvPr>
          <p:cNvPicPr>
            <a:picLocks noChangeAspect="1"/>
          </p:cNvPicPr>
          <p:nvPr/>
        </p:nvPicPr>
        <p:blipFill rotWithShape="1">
          <a:blip r:embed="rId5"/>
          <a:srcRect l="4514" t="43556" r="63250" b="50682"/>
          <a:stretch/>
        </p:blipFill>
        <p:spPr>
          <a:xfrm>
            <a:off x="513735" y="4016826"/>
            <a:ext cx="5053148" cy="508000"/>
          </a:xfrm>
          <a:prstGeom prst="rect">
            <a:avLst/>
          </a:prstGeom>
        </p:spPr>
      </p:pic>
      <p:pic>
        <p:nvPicPr>
          <p:cNvPr id="11" name="Picture 10">
            <a:extLst>
              <a:ext uri="{FF2B5EF4-FFF2-40B4-BE49-F238E27FC236}">
                <a16:creationId xmlns:a16="http://schemas.microsoft.com/office/drawing/2014/main" id="{988A726F-0AEE-4E65-B8C0-D9721EF226F8}"/>
              </a:ext>
            </a:extLst>
          </p:cNvPr>
          <p:cNvPicPr>
            <a:picLocks noChangeAspect="1"/>
          </p:cNvPicPr>
          <p:nvPr/>
        </p:nvPicPr>
        <p:blipFill rotWithShape="1">
          <a:blip r:embed="rId6"/>
          <a:srcRect l="3724" t="47868" r="62661" b="36201"/>
          <a:stretch/>
        </p:blipFill>
        <p:spPr>
          <a:xfrm>
            <a:off x="3969165" y="4270826"/>
            <a:ext cx="6946647" cy="1851898"/>
          </a:xfrm>
          <a:prstGeom prst="rect">
            <a:avLst/>
          </a:prstGeom>
        </p:spPr>
      </p:pic>
    </p:spTree>
    <p:extLst>
      <p:ext uri="{BB962C8B-B14F-4D97-AF65-F5344CB8AC3E}">
        <p14:creationId xmlns:p14="http://schemas.microsoft.com/office/powerpoint/2010/main" val="645515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7C1FA-E079-4FD1-B454-AF4470E1C177}"/>
              </a:ext>
            </a:extLst>
          </p:cNvPr>
          <p:cNvSpPr>
            <a:spLocks noGrp="1"/>
          </p:cNvSpPr>
          <p:nvPr>
            <p:ph type="title"/>
          </p:nvPr>
        </p:nvSpPr>
        <p:spPr/>
        <p:txBody>
          <a:bodyPr>
            <a:normAutofit fontScale="90000"/>
          </a:bodyPr>
          <a:lstStyle/>
          <a:p>
            <a:r>
              <a:rPr lang="en-US" dirty="0"/>
              <a:t>Continue: </a:t>
            </a:r>
            <a:r>
              <a:rPr lang="en-US" dirty="0" err="1"/>
              <a:t>SymmetricBlockCipherCtx</a:t>
            </a:r>
            <a:endParaRPr lang="en-US" dirty="0"/>
          </a:p>
        </p:txBody>
      </p:sp>
      <p:pic>
        <p:nvPicPr>
          <p:cNvPr id="4" name="Picture 3">
            <a:extLst>
              <a:ext uri="{FF2B5EF4-FFF2-40B4-BE49-F238E27FC236}">
                <a16:creationId xmlns:a16="http://schemas.microsoft.com/office/drawing/2014/main" id="{75DA9BEB-3610-4222-ADED-A7B6FE31EBDB}"/>
              </a:ext>
            </a:extLst>
          </p:cNvPr>
          <p:cNvPicPr>
            <a:picLocks noChangeAspect="1"/>
          </p:cNvPicPr>
          <p:nvPr/>
        </p:nvPicPr>
        <p:blipFill rotWithShape="1">
          <a:blip r:embed="rId2"/>
          <a:srcRect l="17000" t="37333" r="36625" b="39556"/>
          <a:stretch/>
        </p:blipFill>
        <p:spPr>
          <a:xfrm>
            <a:off x="533400" y="1588381"/>
            <a:ext cx="10764422" cy="3017520"/>
          </a:xfrm>
          <a:prstGeom prst="rect">
            <a:avLst/>
          </a:prstGeom>
        </p:spPr>
      </p:pic>
    </p:spTree>
    <p:extLst>
      <p:ext uri="{BB962C8B-B14F-4D97-AF65-F5344CB8AC3E}">
        <p14:creationId xmlns:p14="http://schemas.microsoft.com/office/powerpoint/2010/main" val="152998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75746-813F-4AF6-8CC2-98C93D313CC3}"/>
              </a:ext>
            </a:extLst>
          </p:cNvPr>
          <p:cNvSpPr>
            <a:spLocks noGrp="1"/>
          </p:cNvSpPr>
          <p:nvPr>
            <p:ph idx="1"/>
          </p:nvPr>
        </p:nvSpPr>
        <p:spPr>
          <a:xfrm>
            <a:off x="3866218" y="1409840"/>
            <a:ext cx="4319726" cy="464814"/>
          </a:xfrm>
        </p:spPr>
        <p:txBody>
          <a:bodyPr>
            <a:normAutofit lnSpcReduction="10000"/>
          </a:bodyPr>
          <a:lstStyle/>
          <a:p>
            <a:pPr marL="0" indent="0">
              <a:buNone/>
            </a:pPr>
            <a:r>
              <a:rPr lang="en-US" dirty="0" err="1">
                <a:latin typeface="ui-monospace"/>
              </a:rPr>
              <a:t>dpkg</a:t>
            </a:r>
            <a:r>
              <a:rPr lang="en-US" dirty="0">
                <a:latin typeface="ui-monospace"/>
              </a:rPr>
              <a:t> -L </a:t>
            </a:r>
            <a:r>
              <a:rPr lang="en-US" dirty="0" err="1">
                <a:latin typeface="ui-monospace"/>
              </a:rPr>
              <a:t>libcrypto</a:t>
            </a:r>
            <a:r>
              <a:rPr lang="en-US" dirty="0">
                <a:latin typeface="ui-monospace"/>
              </a:rPr>
              <a:t>++-dev</a:t>
            </a:r>
            <a:endParaRPr lang="en-US" dirty="0"/>
          </a:p>
          <a:p>
            <a:endParaRPr lang="en-US" dirty="0"/>
          </a:p>
        </p:txBody>
      </p:sp>
      <p:sp>
        <p:nvSpPr>
          <p:cNvPr id="3" name="Title 2">
            <a:extLst>
              <a:ext uri="{FF2B5EF4-FFF2-40B4-BE49-F238E27FC236}">
                <a16:creationId xmlns:a16="http://schemas.microsoft.com/office/drawing/2014/main" id="{83BF9787-C1B6-4B5D-8AE3-AD508A892A55}"/>
              </a:ext>
            </a:extLst>
          </p:cNvPr>
          <p:cNvSpPr>
            <a:spLocks noGrp="1"/>
          </p:cNvSpPr>
          <p:nvPr>
            <p:ph type="title"/>
          </p:nvPr>
        </p:nvSpPr>
        <p:spPr/>
        <p:txBody>
          <a:bodyPr>
            <a:normAutofit fontScale="90000"/>
          </a:bodyPr>
          <a:lstStyle/>
          <a:p>
            <a:r>
              <a:rPr lang="en-US" dirty="0"/>
              <a:t>Continue: Crypto++ Library </a:t>
            </a:r>
          </a:p>
        </p:txBody>
      </p:sp>
      <p:pic>
        <p:nvPicPr>
          <p:cNvPr id="7" name="Picture 6">
            <a:extLst>
              <a:ext uri="{FF2B5EF4-FFF2-40B4-BE49-F238E27FC236}">
                <a16:creationId xmlns:a16="http://schemas.microsoft.com/office/drawing/2014/main" id="{732F7898-D787-4212-AF7B-38F77B78910E}"/>
              </a:ext>
            </a:extLst>
          </p:cNvPr>
          <p:cNvPicPr>
            <a:picLocks noChangeAspect="1"/>
          </p:cNvPicPr>
          <p:nvPr/>
        </p:nvPicPr>
        <p:blipFill rotWithShape="1">
          <a:blip r:embed="rId2"/>
          <a:srcRect l="1855" t="19498" r="68951" b="24158"/>
          <a:stretch/>
        </p:blipFill>
        <p:spPr>
          <a:xfrm>
            <a:off x="1065129" y="2072426"/>
            <a:ext cx="3559278" cy="3864079"/>
          </a:xfrm>
          <a:prstGeom prst="rect">
            <a:avLst/>
          </a:prstGeom>
        </p:spPr>
      </p:pic>
      <p:pic>
        <p:nvPicPr>
          <p:cNvPr id="8" name="Picture 7">
            <a:extLst>
              <a:ext uri="{FF2B5EF4-FFF2-40B4-BE49-F238E27FC236}">
                <a16:creationId xmlns:a16="http://schemas.microsoft.com/office/drawing/2014/main" id="{3D15E359-1934-4246-97C9-25B11F4F1211}"/>
              </a:ext>
            </a:extLst>
          </p:cNvPr>
          <p:cNvPicPr>
            <a:picLocks noChangeAspect="1"/>
          </p:cNvPicPr>
          <p:nvPr/>
        </p:nvPicPr>
        <p:blipFill rotWithShape="1">
          <a:blip r:embed="rId3"/>
          <a:srcRect l="1775" t="26236" r="63790" b="24301"/>
          <a:stretch/>
        </p:blipFill>
        <p:spPr>
          <a:xfrm>
            <a:off x="5450317" y="3163806"/>
            <a:ext cx="4198374" cy="3392130"/>
          </a:xfrm>
          <a:prstGeom prst="rect">
            <a:avLst/>
          </a:prstGeom>
        </p:spPr>
      </p:pic>
      <p:cxnSp>
        <p:nvCxnSpPr>
          <p:cNvPr id="9" name="Straight Arrow Connector 8">
            <a:extLst>
              <a:ext uri="{FF2B5EF4-FFF2-40B4-BE49-F238E27FC236}">
                <a16:creationId xmlns:a16="http://schemas.microsoft.com/office/drawing/2014/main" id="{BA5114FB-B2CC-4C8A-9D80-1A5B93B07E72}"/>
              </a:ext>
            </a:extLst>
          </p:cNvPr>
          <p:cNvCxnSpPr/>
          <p:nvPr/>
        </p:nvCxnSpPr>
        <p:spPr>
          <a:xfrm flipH="1">
            <a:off x="2874264" y="2750852"/>
            <a:ext cx="1356852"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387FB3F-E6D2-4045-BCDB-C3CEC6B2DEBC}"/>
              </a:ext>
            </a:extLst>
          </p:cNvPr>
          <p:cNvCxnSpPr/>
          <p:nvPr/>
        </p:nvCxnSpPr>
        <p:spPr>
          <a:xfrm flipH="1">
            <a:off x="7490510" y="4319098"/>
            <a:ext cx="1356852"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973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BA618-CACB-495F-881A-91030BBD81A9}"/>
              </a:ext>
            </a:extLst>
          </p:cNvPr>
          <p:cNvSpPr>
            <a:spLocks noGrp="1"/>
          </p:cNvSpPr>
          <p:nvPr>
            <p:ph type="title"/>
          </p:nvPr>
        </p:nvSpPr>
        <p:spPr/>
        <p:txBody>
          <a:bodyPr>
            <a:normAutofit fontScale="90000"/>
          </a:bodyPr>
          <a:lstStyle/>
          <a:p>
            <a:r>
              <a:rPr lang="en-US" dirty="0"/>
              <a:t>Continue: </a:t>
            </a:r>
            <a:r>
              <a:rPr lang="en-US" dirty="0" err="1"/>
              <a:t>SymmetricBlockCipherCtx</a:t>
            </a:r>
            <a:endParaRPr lang="en-US" dirty="0"/>
          </a:p>
        </p:txBody>
      </p:sp>
      <p:sp>
        <p:nvSpPr>
          <p:cNvPr id="5" name="TextBox 4">
            <a:extLst>
              <a:ext uri="{FF2B5EF4-FFF2-40B4-BE49-F238E27FC236}">
                <a16:creationId xmlns:a16="http://schemas.microsoft.com/office/drawing/2014/main" id="{EDC3D1E4-2256-4509-B7BB-93315DC82879}"/>
              </a:ext>
            </a:extLst>
          </p:cNvPr>
          <p:cNvSpPr txBox="1"/>
          <p:nvPr/>
        </p:nvSpPr>
        <p:spPr>
          <a:xfrm>
            <a:off x="533400" y="1190834"/>
            <a:ext cx="10835149" cy="5539978"/>
          </a:xfrm>
          <a:prstGeom prst="rect">
            <a:avLst/>
          </a:prstGeom>
          <a:noFill/>
        </p:spPr>
        <p:txBody>
          <a:bodyPr wrap="square">
            <a:spAutoFit/>
          </a:bodyPr>
          <a:lstStyle/>
          <a:p>
            <a:pPr marL="285750" indent="-285750">
              <a:buFont typeface="Arial" panose="020B0604020202020204" pitchFamily="34" charset="0"/>
              <a:buChar char="•"/>
            </a:pPr>
            <a:r>
              <a:rPr lang="en-US" sz="2800" i="0" dirty="0" err="1">
                <a:effectLst/>
                <a:latin typeface="NimbusMonL-Regu"/>
              </a:rPr>
              <a:t>SymmetricBlockCipherCtx</a:t>
            </a:r>
            <a:r>
              <a:rPr lang="en-US" sz="2800" b="1" i="0" dirty="0">
                <a:effectLst/>
                <a:latin typeface="NimbusMonL-Regu"/>
              </a:rPr>
              <a:t>:</a:t>
            </a:r>
          </a:p>
          <a:p>
            <a:endParaRPr lang="en-US" sz="2000" b="0" i="0" dirty="0">
              <a:effectLst/>
              <a:latin typeface="NimbusMonL-Regu"/>
            </a:endParaRPr>
          </a:p>
          <a:p>
            <a:pPr marL="742950" lvl="1" indent="-285750">
              <a:buFont typeface="Arial" panose="020B0604020202020204" pitchFamily="34" charset="0"/>
              <a:buChar char="•"/>
            </a:pPr>
            <a:r>
              <a:rPr lang="en-US" dirty="0">
                <a:latin typeface="NimbusMonL-Regu"/>
              </a:rPr>
              <a:t>is related only one algorithm of Symmetric block cipher algorithms</a:t>
            </a:r>
          </a:p>
          <a:p>
            <a:pPr marL="742950" lvl="1" indent="-285750">
              <a:buFont typeface="Arial" panose="020B0604020202020204" pitchFamily="34" charset="0"/>
              <a:buChar char="•"/>
            </a:pPr>
            <a:endParaRPr lang="en-US" b="0" i="0" dirty="0">
              <a:effectLst/>
              <a:latin typeface="NimbusMonL-Regu"/>
            </a:endParaRPr>
          </a:p>
          <a:p>
            <a:pPr marL="742950" lvl="1" indent="-285750">
              <a:buFont typeface="Arial" panose="020B0604020202020204" pitchFamily="34" charset="0"/>
              <a:buChar char="•"/>
            </a:pPr>
            <a:r>
              <a:rPr lang="en-US" dirty="0">
                <a:latin typeface="NimbusMonL-Regu"/>
              </a:rPr>
              <a:t>has member functions</a:t>
            </a:r>
          </a:p>
          <a:p>
            <a:pPr marL="1200150" lvl="2" indent="-285750">
              <a:buFont typeface="Arial" panose="020B0604020202020204" pitchFamily="34" charset="0"/>
              <a:buChar char="•"/>
            </a:pPr>
            <a:r>
              <a:rPr lang="en-US" b="0" i="0" dirty="0" err="1">
                <a:effectLst/>
                <a:latin typeface="NimbusMonL-Regu"/>
              </a:rPr>
              <a:t>SetKey</a:t>
            </a:r>
            <a:r>
              <a:rPr lang="en-US" b="0" i="0" dirty="0">
                <a:effectLst/>
                <a:latin typeface="NimbusMonL-Regu"/>
              </a:rPr>
              <a:t> </a:t>
            </a:r>
            <a:endParaRPr lang="en-US" b="0" i="0" dirty="0">
              <a:effectLst/>
              <a:latin typeface="NimbusSanL-Regu"/>
            </a:endParaRPr>
          </a:p>
          <a:p>
            <a:pPr marL="1657350" lvl="3" indent="-285750">
              <a:buFont typeface="Arial" panose="020B0604020202020204" pitchFamily="34" charset="0"/>
              <a:buChar char="•"/>
            </a:pPr>
            <a:r>
              <a:rPr lang="en-US" b="0" i="0" dirty="0">
                <a:effectLst/>
                <a:latin typeface="NimbusSanL-Regu"/>
              </a:rPr>
              <a:t>Takes object of class </a:t>
            </a:r>
            <a:r>
              <a:rPr lang="en-US" b="0" i="0" dirty="0" err="1">
                <a:effectLst/>
                <a:latin typeface="NimbusMonL-Regu"/>
              </a:rPr>
              <a:t>CryptoTransform</a:t>
            </a:r>
            <a:r>
              <a:rPr lang="en-US" dirty="0">
                <a:latin typeface="NimbusMonL-Regu"/>
              </a:rPr>
              <a:t> </a:t>
            </a:r>
            <a:endParaRPr lang="en-US" b="0" i="0" dirty="0">
              <a:effectLst/>
              <a:latin typeface="NimbusSanL-Regu"/>
            </a:endParaRPr>
          </a:p>
          <a:p>
            <a:pPr marL="2114550" lvl="4" indent="-285750">
              <a:buFont typeface="Arial" panose="020B0604020202020204" pitchFamily="34" charset="0"/>
              <a:buChar char="•"/>
            </a:pPr>
            <a:r>
              <a:rPr lang="en-US" b="0" i="0" dirty="0">
                <a:effectLst/>
                <a:latin typeface="NimbusSanL-Regu"/>
              </a:rPr>
              <a:t>To configure th</a:t>
            </a:r>
            <a:r>
              <a:rPr lang="en-US" dirty="0">
                <a:latin typeface="NimbusSanL-Regu"/>
              </a:rPr>
              <a:t>is</a:t>
            </a:r>
            <a:r>
              <a:rPr lang="en-US" b="0" i="0" dirty="0">
                <a:effectLst/>
                <a:latin typeface="NimbusSanL-Regu"/>
              </a:rPr>
              <a:t> context is for encryption or decryption</a:t>
            </a:r>
            <a:endParaRPr lang="en-US" b="0" i="0" dirty="0">
              <a:effectLst/>
              <a:latin typeface="NimbusMonL-Regu"/>
            </a:endParaRPr>
          </a:p>
          <a:p>
            <a:pPr marL="1657350" lvl="3" indent="-285750">
              <a:buFont typeface="Arial" panose="020B0604020202020204" pitchFamily="34" charset="0"/>
              <a:buChar char="•"/>
            </a:pPr>
            <a:r>
              <a:rPr lang="en-US" dirty="0">
                <a:latin typeface="NimbusMonL-Regu"/>
              </a:rPr>
              <a:t>Takes object of class </a:t>
            </a:r>
            <a:r>
              <a:rPr lang="en-US" b="0" i="0" dirty="0" err="1">
                <a:effectLst/>
                <a:latin typeface="NimbusMonL-Regu"/>
              </a:rPr>
              <a:t>SymmetricKey</a:t>
            </a:r>
            <a:endParaRPr lang="en-US" dirty="0"/>
          </a:p>
          <a:p>
            <a:pPr marL="1657350" lvl="3" indent="-285750">
              <a:buFont typeface="Arial" panose="020B0604020202020204" pitchFamily="34" charset="0"/>
              <a:buChar char="•"/>
            </a:pPr>
            <a:endParaRPr lang="en-US" b="0" i="0" dirty="0">
              <a:effectLst/>
              <a:latin typeface="NimbusMonL-Regu"/>
            </a:endParaRPr>
          </a:p>
          <a:p>
            <a:pPr marL="1200150" lvl="2" indent="-285750">
              <a:buFont typeface="Arial" panose="020B0604020202020204" pitchFamily="34" charset="0"/>
              <a:buChar char="•"/>
            </a:pPr>
            <a:r>
              <a:rPr lang="en-US" b="0" i="0" dirty="0" err="1">
                <a:effectLst/>
                <a:latin typeface="NimbusMonL-Regu"/>
              </a:rPr>
              <a:t>GetTransformation</a:t>
            </a:r>
            <a:r>
              <a:rPr lang="en-US" b="0" i="0" dirty="0">
                <a:effectLst/>
                <a:latin typeface="NimbusMonL-Regu"/>
              </a:rPr>
              <a:t> </a:t>
            </a:r>
          </a:p>
          <a:p>
            <a:pPr marL="1657350" lvl="3" indent="-285750">
              <a:buFont typeface="Arial" panose="020B0604020202020204" pitchFamily="34" charset="0"/>
              <a:buChar char="•"/>
            </a:pPr>
            <a:r>
              <a:rPr lang="en-US" b="0" i="0" dirty="0">
                <a:effectLst/>
                <a:latin typeface="NimbusSanL-Regu"/>
              </a:rPr>
              <a:t>return the </a:t>
            </a:r>
            <a:r>
              <a:rPr lang="en-US" b="0" i="0" dirty="0" err="1">
                <a:effectLst/>
                <a:latin typeface="NimbusMonL-Regu"/>
              </a:rPr>
              <a:t>CryptoTransform</a:t>
            </a:r>
            <a:r>
              <a:rPr lang="en-US" b="0" i="0" dirty="0">
                <a:effectLst/>
                <a:latin typeface="NimbusMonL-Regu"/>
              </a:rPr>
              <a:t> </a:t>
            </a:r>
            <a:r>
              <a:rPr lang="en-US" b="0" i="0" dirty="0">
                <a:effectLst/>
                <a:latin typeface="NimbusSanL-Regu"/>
              </a:rPr>
              <a:t>that was provided in the last valid call to </a:t>
            </a:r>
            <a:r>
              <a:rPr lang="en-US" b="0" i="0" dirty="0" err="1">
                <a:effectLst/>
                <a:latin typeface="NimbusMonL-Regu"/>
              </a:rPr>
              <a:t>SetKey</a:t>
            </a:r>
            <a:r>
              <a:rPr lang="en-US" b="0" i="0" dirty="0">
                <a:effectLst/>
                <a:latin typeface="NimbusSanL-Regu"/>
              </a:rPr>
              <a:t>.</a:t>
            </a:r>
            <a:r>
              <a:rPr lang="en-US" dirty="0"/>
              <a:t> </a:t>
            </a:r>
          </a:p>
          <a:p>
            <a:pPr marL="1657350" lvl="3" indent="-285750">
              <a:buFont typeface="Arial" panose="020B0604020202020204" pitchFamily="34" charset="0"/>
              <a:buChar char="•"/>
            </a:pPr>
            <a:endParaRPr lang="en-US" b="0" i="0" dirty="0">
              <a:effectLst/>
              <a:latin typeface="NimbusMonL-Regu"/>
            </a:endParaRPr>
          </a:p>
          <a:p>
            <a:pPr marL="1200150" lvl="2" indent="-285750">
              <a:buFont typeface="Arial" panose="020B0604020202020204" pitchFamily="34" charset="0"/>
              <a:buChar char="•"/>
            </a:pPr>
            <a:r>
              <a:rPr lang="en-US" b="0" i="0" dirty="0" err="1">
                <a:effectLst/>
                <a:latin typeface="NimbusMonL-Regu"/>
              </a:rPr>
              <a:t>GetCryptoService</a:t>
            </a:r>
            <a:r>
              <a:rPr lang="en-US" b="0" i="0" dirty="0">
                <a:effectLst/>
                <a:latin typeface="NimbusMonL-Regu"/>
              </a:rPr>
              <a:t> </a:t>
            </a:r>
            <a:endParaRPr lang="en-US" b="0" i="0" dirty="0">
              <a:effectLst/>
              <a:latin typeface="NimbusSanL-Regu"/>
            </a:endParaRPr>
          </a:p>
          <a:p>
            <a:pPr marL="1657350" lvl="3" indent="-285750">
              <a:buFont typeface="Arial" panose="020B0604020202020204" pitchFamily="34" charset="0"/>
              <a:buChar char="•"/>
            </a:pPr>
            <a:r>
              <a:rPr lang="en-US" b="0" i="0" dirty="0">
                <a:effectLst/>
                <a:latin typeface="NimbusSanL-Regu"/>
              </a:rPr>
              <a:t>return a unique pointer to</a:t>
            </a:r>
            <a:r>
              <a:rPr lang="en-US" dirty="0">
                <a:latin typeface="NimbusSanL-Regu"/>
              </a:rPr>
              <a:t> </a:t>
            </a:r>
            <a:r>
              <a:rPr lang="en-US" b="0" i="0" dirty="0" err="1">
                <a:effectLst/>
                <a:latin typeface="NimbusMonL-Regu"/>
              </a:rPr>
              <a:t>CryptoService</a:t>
            </a:r>
            <a:r>
              <a:rPr lang="en-US" b="0" i="0" dirty="0">
                <a:effectLst/>
                <a:latin typeface="NimbusMonL-Regu"/>
              </a:rPr>
              <a:t> </a:t>
            </a:r>
            <a:r>
              <a:rPr lang="en-US" b="0" i="0" dirty="0">
                <a:effectLst/>
                <a:latin typeface="NimbusSanL-Regu"/>
              </a:rPr>
              <a:t>associated with this context.</a:t>
            </a:r>
            <a:r>
              <a:rPr lang="en-US" dirty="0"/>
              <a:t> </a:t>
            </a:r>
          </a:p>
          <a:p>
            <a:pPr marL="1657350" lvl="3" indent="-285750">
              <a:buFont typeface="Arial" panose="020B0604020202020204" pitchFamily="34" charset="0"/>
              <a:buChar char="•"/>
            </a:pPr>
            <a:endParaRPr lang="en-US" b="0" i="0" dirty="0">
              <a:effectLst/>
              <a:latin typeface="NimbusMonL-Regu"/>
            </a:endParaRPr>
          </a:p>
          <a:p>
            <a:pPr marL="1200150" lvl="2" indent="-285750">
              <a:buFont typeface="Arial" panose="020B0604020202020204" pitchFamily="34" charset="0"/>
              <a:buChar char="•"/>
            </a:pPr>
            <a:r>
              <a:rPr lang="en-US" b="0" i="0" dirty="0" err="1">
                <a:effectLst/>
                <a:latin typeface="NimbusMonL-Regu"/>
              </a:rPr>
              <a:t>ProcessBlock</a:t>
            </a:r>
            <a:r>
              <a:rPr lang="en-US" b="0" i="0" dirty="0">
                <a:effectLst/>
                <a:latin typeface="NimbusMonL-Regu"/>
              </a:rPr>
              <a:t> </a:t>
            </a:r>
            <a:endParaRPr lang="en-US" b="0" i="0" dirty="0">
              <a:effectLst/>
              <a:latin typeface="NimbusSanL-Regu"/>
            </a:endParaRPr>
          </a:p>
          <a:p>
            <a:pPr marL="1657350" lvl="3" indent="-285750">
              <a:buFont typeface="Arial" panose="020B0604020202020204" pitchFamily="34" charset="0"/>
              <a:buChar char="•"/>
            </a:pPr>
            <a:r>
              <a:rPr lang="en-US" b="0" i="0" dirty="0">
                <a:effectLst/>
                <a:latin typeface="NimbusSanL-Regu"/>
              </a:rPr>
              <a:t>apply the configured transformation (encryption or decryption) to the provided </a:t>
            </a:r>
            <a:r>
              <a:rPr lang="en-US" b="0" i="0" dirty="0" err="1">
                <a:effectLst/>
                <a:latin typeface="NimbusMonL-Regu"/>
              </a:rPr>
              <a:t>ReadOnlyMemRegion</a:t>
            </a:r>
            <a:r>
              <a:rPr lang="en-US" dirty="0">
                <a:latin typeface="NimbusMonL-Regu"/>
              </a:rPr>
              <a:t> </a:t>
            </a:r>
            <a:r>
              <a:rPr lang="en-US" b="0" i="0" dirty="0">
                <a:effectLst/>
                <a:latin typeface="NimbusMonL-Regu"/>
              </a:rPr>
              <a:t>(container of elements) (span) </a:t>
            </a:r>
            <a:r>
              <a:rPr lang="en-US" b="0" i="0" dirty="0">
                <a:effectLst/>
                <a:latin typeface="NimbusSanL-Regu"/>
              </a:rPr>
              <a:t>and return the result. </a:t>
            </a:r>
            <a:endParaRPr lang="en-US" dirty="0"/>
          </a:p>
        </p:txBody>
      </p:sp>
    </p:spTree>
    <p:extLst>
      <p:ext uri="{BB962C8B-B14F-4D97-AF65-F5344CB8AC3E}">
        <p14:creationId xmlns:p14="http://schemas.microsoft.com/office/powerpoint/2010/main" val="3429501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AF5E3-DEC8-4AC0-A452-D0C2AFD540B9}"/>
              </a:ext>
            </a:extLst>
          </p:cNvPr>
          <p:cNvSpPr>
            <a:spLocks noGrp="1"/>
          </p:cNvSpPr>
          <p:nvPr>
            <p:ph type="title"/>
          </p:nvPr>
        </p:nvSpPr>
        <p:spPr/>
        <p:txBody>
          <a:bodyPr>
            <a:normAutofit fontScale="90000"/>
          </a:bodyPr>
          <a:lstStyle/>
          <a:p>
            <a:r>
              <a:rPr lang="en-US" dirty="0"/>
              <a:t>Continue: </a:t>
            </a:r>
            <a:r>
              <a:rPr lang="en-US" dirty="0" err="1"/>
              <a:t>SymmetricBlockCipherCtx</a:t>
            </a:r>
            <a:endParaRPr lang="en-US" dirty="0"/>
          </a:p>
        </p:txBody>
      </p:sp>
      <p:pic>
        <p:nvPicPr>
          <p:cNvPr id="8" name="Picture 7">
            <a:extLst>
              <a:ext uri="{FF2B5EF4-FFF2-40B4-BE49-F238E27FC236}">
                <a16:creationId xmlns:a16="http://schemas.microsoft.com/office/drawing/2014/main" id="{4E249FD5-D41C-42C1-8708-396B6847AECD}"/>
              </a:ext>
            </a:extLst>
          </p:cNvPr>
          <p:cNvPicPr>
            <a:picLocks noChangeAspect="1"/>
          </p:cNvPicPr>
          <p:nvPr/>
        </p:nvPicPr>
        <p:blipFill rotWithShape="1">
          <a:blip r:embed="rId2"/>
          <a:srcRect l="3739" t="53481" r="66583" b="18815"/>
          <a:stretch/>
        </p:blipFill>
        <p:spPr>
          <a:xfrm>
            <a:off x="1700866" y="1667069"/>
            <a:ext cx="8397702" cy="4409440"/>
          </a:xfrm>
          <a:prstGeom prst="rect">
            <a:avLst/>
          </a:prstGeom>
        </p:spPr>
      </p:pic>
      <p:sp>
        <p:nvSpPr>
          <p:cNvPr id="9" name="Rectangle 8">
            <a:extLst>
              <a:ext uri="{FF2B5EF4-FFF2-40B4-BE49-F238E27FC236}">
                <a16:creationId xmlns:a16="http://schemas.microsoft.com/office/drawing/2014/main" id="{25709E50-B5A9-4056-897C-DB971AFBDF0A}"/>
              </a:ext>
            </a:extLst>
          </p:cNvPr>
          <p:cNvSpPr/>
          <p:nvPr/>
        </p:nvSpPr>
        <p:spPr>
          <a:xfrm>
            <a:off x="2283509" y="2572948"/>
            <a:ext cx="2625295" cy="768592"/>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0" name="Rectangle 9">
            <a:extLst>
              <a:ext uri="{FF2B5EF4-FFF2-40B4-BE49-F238E27FC236}">
                <a16:creationId xmlns:a16="http://schemas.microsoft.com/office/drawing/2014/main" id="{0005D7DB-BD0E-46B7-8F53-EB48819C2C5B}"/>
              </a:ext>
            </a:extLst>
          </p:cNvPr>
          <p:cNvSpPr/>
          <p:nvPr/>
        </p:nvSpPr>
        <p:spPr>
          <a:xfrm>
            <a:off x="2273863" y="3385105"/>
            <a:ext cx="3281630" cy="708789"/>
          </a:xfrm>
          <a:prstGeom prst="rect">
            <a:avLst/>
          </a:prstGeom>
          <a:solidFill>
            <a:srgbClr val="00B0F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F348C95F-5BD2-4BB1-924C-97BF8D56AB21}"/>
              </a:ext>
            </a:extLst>
          </p:cNvPr>
          <p:cNvSpPr/>
          <p:nvPr/>
        </p:nvSpPr>
        <p:spPr>
          <a:xfrm>
            <a:off x="2283509" y="4795288"/>
            <a:ext cx="3271984" cy="795102"/>
          </a:xfrm>
          <a:prstGeom prst="rect">
            <a:avLst/>
          </a:prstGeom>
          <a:solidFill>
            <a:schemeClr val="accent3">
              <a:lumMod val="40000"/>
              <a:lumOff val="60000"/>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637985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BADBB6-AEA6-4C86-8CC2-8BD61F39D744}"/>
              </a:ext>
            </a:extLst>
          </p:cNvPr>
          <p:cNvSpPr>
            <a:spLocks noGrp="1"/>
          </p:cNvSpPr>
          <p:nvPr>
            <p:ph type="title"/>
          </p:nvPr>
        </p:nvSpPr>
        <p:spPr/>
        <p:txBody>
          <a:bodyPr>
            <a:normAutofit fontScale="90000"/>
          </a:bodyPr>
          <a:lstStyle/>
          <a:p>
            <a:r>
              <a:rPr lang="en-US" dirty="0"/>
              <a:t>Continue: </a:t>
            </a:r>
            <a:r>
              <a:rPr lang="en-US" dirty="0" err="1"/>
              <a:t>SymmetricBlockCipherCtx</a:t>
            </a:r>
            <a:endParaRPr lang="en-US" dirty="0"/>
          </a:p>
        </p:txBody>
      </p:sp>
      <p:grpSp>
        <p:nvGrpSpPr>
          <p:cNvPr id="15" name="Group 14">
            <a:extLst>
              <a:ext uri="{FF2B5EF4-FFF2-40B4-BE49-F238E27FC236}">
                <a16:creationId xmlns:a16="http://schemas.microsoft.com/office/drawing/2014/main" id="{FC73CD5C-65A0-4CBF-AE3F-BC291147B13A}"/>
              </a:ext>
            </a:extLst>
          </p:cNvPr>
          <p:cNvGrpSpPr/>
          <p:nvPr/>
        </p:nvGrpSpPr>
        <p:grpSpPr>
          <a:xfrm>
            <a:off x="533400" y="1338672"/>
            <a:ext cx="11235323" cy="5217264"/>
            <a:chOff x="304799" y="650240"/>
            <a:chExt cx="11742287" cy="5882640"/>
          </a:xfrm>
        </p:grpSpPr>
        <p:pic>
          <p:nvPicPr>
            <p:cNvPr id="4" name="Picture 3">
              <a:extLst>
                <a:ext uri="{FF2B5EF4-FFF2-40B4-BE49-F238E27FC236}">
                  <a16:creationId xmlns:a16="http://schemas.microsoft.com/office/drawing/2014/main" id="{02DA1063-6412-4DE3-9473-16BEA75895B4}"/>
                </a:ext>
              </a:extLst>
            </p:cNvPr>
            <p:cNvPicPr>
              <a:picLocks noChangeAspect="1"/>
            </p:cNvPicPr>
            <p:nvPr/>
          </p:nvPicPr>
          <p:blipFill rotWithShape="1">
            <a:blip r:embed="rId2"/>
            <a:srcRect l="3687" t="15444" r="12875" b="10241"/>
            <a:stretch/>
          </p:blipFill>
          <p:spPr>
            <a:xfrm>
              <a:off x="304799" y="650240"/>
              <a:ext cx="11742287" cy="5882640"/>
            </a:xfrm>
            <a:prstGeom prst="rect">
              <a:avLst/>
            </a:prstGeom>
          </p:spPr>
        </p:pic>
        <p:sp>
          <p:nvSpPr>
            <p:cNvPr id="5" name="Rectangle 4">
              <a:extLst>
                <a:ext uri="{FF2B5EF4-FFF2-40B4-BE49-F238E27FC236}">
                  <a16:creationId xmlns:a16="http://schemas.microsoft.com/office/drawing/2014/main" id="{2B663BBF-8526-4DD3-9A0D-466A3E9AB99B}"/>
                </a:ext>
              </a:extLst>
            </p:cNvPr>
            <p:cNvSpPr/>
            <p:nvPr/>
          </p:nvSpPr>
          <p:spPr>
            <a:xfrm>
              <a:off x="3159760" y="2225040"/>
              <a:ext cx="406400" cy="259080"/>
            </a:xfrm>
            <a:prstGeom prst="rect">
              <a:avLst/>
            </a:prstGeom>
            <a:solidFill>
              <a:srgbClr val="FFFF00">
                <a:alpha val="51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66EE4C5A-7E89-461D-9645-6CECDDE60848}"/>
                </a:ext>
              </a:extLst>
            </p:cNvPr>
            <p:cNvSpPr/>
            <p:nvPr/>
          </p:nvSpPr>
          <p:spPr>
            <a:xfrm>
              <a:off x="3688080" y="2260600"/>
              <a:ext cx="3225800" cy="25908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 name="Rectangle 6">
              <a:extLst>
                <a:ext uri="{FF2B5EF4-FFF2-40B4-BE49-F238E27FC236}">
                  <a16:creationId xmlns:a16="http://schemas.microsoft.com/office/drawing/2014/main" id="{315611FE-8E6B-4527-874B-B6B897BAC1E3}"/>
                </a:ext>
              </a:extLst>
            </p:cNvPr>
            <p:cNvSpPr/>
            <p:nvPr/>
          </p:nvSpPr>
          <p:spPr>
            <a:xfrm>
              <a:off x="4493260" y="2479040"/>
              <a:ext cx="5008880"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ectangle 7">
              <a:extLst>
                <a:ext uri="{FF2B5EF4-FFF2-40B4-BE49-F238E27FC236}">
                  <a16:creationId xmlns:a16="http://schemas.microsoft.com/office/drawing/2014/main" id="{C33523AA-39F8-42A3-A455-1709305D671D}"/>
                </a:ext>
              </a:extLst>
            </p:cNvPr>
            <p:cNvSpPr/>
            <p:nvPr/>
          </p:nvSpPr>
          <p:spPr>
            <a:xfrm>
              <a:off x="4371340" y="2639060"/>
              <a:ext cx="147320" cy="24892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9" name="Rectangle 8">
              <a:extLst>
                <a:ext uri="{FF2B5EF4-FFF2-40B4-BE49-F238E27FC236}">
                  <a16:creationId xmlns:a16="http://schemas.microsoft.com/office/drawing/2014/main" id="{D2F907D5-16FF-4AB5-848C-89B3974B71B0}"/>
                </a:ext>
              </a:extLst>
            </p:cNvPr>
            <p:cNvSpPr/>
            <p:nvPr/>
          </p:nvSpPr>
          <p:spPr>
            <a:xfrm>
              <a:off x="4761484" y="3210560"/>
              <a:ext cx="1931924"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0" name="Rectangle 9">
              <a:extLst>
                <a:ext uri="{FF2B5EF4-FFF2-40B4-BE49-F238E27FC236}">
                  <a16:creationId xmlns:a16="http://schemas.microsoft.com/office/drawing/2014/main" id="{3714947C-ADCA-475D-B502-4292303A405C}"/>
                </a:ext>
              </a:extLst>
            </p:cNvPr>
            <p:cNvSpPr/>
            <p:nvPr/>
          </p:nvSpPr>
          <p:spPr>
            <a:xfrm>
              <a:off x="3146044" y="3204464"/>
              <a:ext cx="1444244"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044D4D00-FD3E-4821-96F0-8F1EFBF1325E}"/>
                </a:ext>
              </a:extLst>
            </p:cNvPr>
            <p:cNvSpPr/>
            <p:nvPr/>
          </p:nvSpPr>
          <p:spPr>
            <a:xfrm>
              <a:off x="6634480" y="4284980"/>
              <a:ext cx="3385820" cy="20320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D3136201-CDAB-4E45-B6A9-13A8AC3D9D30}"/>
                </a:ext>
              </a:extLst>
            </p:cNvPr>
            <p:cNvSpPr/>
            <p:nvPr/>
          </p:nvSpPr>
          <p:spPr>
            <a:xfrm>
              <a:off x="4196080" y="4328160"/>
              <a:ext cx="680720" cy="16764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3" name="Rectangle 12">
              <a:extLst>
                <a:ext uri="{FF2B5EF4-FFF2-40B4-BE49-F238E27FC236}">
                  <a16:creationId xmlns:a16="http://schemas.microsoft.com/office/drawing/2014/main" id="{41AB986D-2A1E-4DB6-ACDA-EBF3EADF8B95}"/>
                </a:ext>
              </a:extLst>
            </p:cNvPr>
            <p:cNvSpPr/>
            <p:nvPr/>
          </p:nvSpPr>
          <p:spPr>
            <a:xfrm>
              <a:off x="5918200" y="4290060"/>
              <a:ext cx="474980" cy="20574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4" name="Rectangle 13">
              <a:extLst>
                <a:ext uri="{FF2B5EF4-FFF2-40B4-BE49-F238E27FC236}">
                  <a16:creationId xmlns:a16="http://schemas.microsoft.com/office/drawing/2014/main" id="{537AA4C5-103F-46D5-BF16-FAAA4AD0E537}"/>
                </a:ext>
              </a:extLst>
            </p:cNvPr>
            <p:cNvSpPr/>
            <p:nvPr/>
          </p:nvSpPr>
          <p:spPr>
            <a:xfrm>
              <a:off x="7868920" y="4663440"/>
              <a:ext cx="259080" cy="205740"/>
            </a:xfrm>
            <a:prstGeom prst="rect">
              <a:avLst/>
            </a:prstGeom>
            <a:solidFill>
              <a:srgbClr val="FFFF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Tree>
    <p:extLst>
      <p:ext uri="{BB962C8B-B14F-4D97-AF65-F5344CB8AC3E}">
        <p14:creationId xmlns:p14="http://schemas.microsoft.com/office/powerpoint/2010/main" val="3371649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E06CB-DEB3-4073-8A33-5309E8723350}"/>
              </a:ext>
            </a:extLst>
          </p:cNvPr>
          <p:cNvSpPr>
            <a:spLocks noGrp="1"/>
          </p:cNvSpPr>
          <p:nvPr>
            <p:ph type="title"/>
          </p:nvPr>
        </p:nvSpPr>
        <p:spPr/>
        <p:txBody>
          <a:bodyPr>
            <a:normAutofit fontScale="90000"/>
          </a:bodyPr>
          <a:lstStyle/>
          <a:p>
            <a:r>
              <a:rPr lang="en-US" dirty="0"/>
              <a:t>Continue: </a:t>
            </a:r>
            <a:r>
              <a:rPr lang="en-US" dirty="0" err="1"/>
              <a:t>SymmetricBlockCipherCtx</a:t>
            </a:r>
            <a:endParaRPr lang="en-US" dirty="0"/>
          </a:p>
        </p:txBody>
      </p:sp>
      <p:pic>
        <p:nvPicPr>
          <p:cNvPr id="4" name="Picture 3">
            <a:extLst>
              <a:ext uri="{FF2B5EF4-FFF2-40B4-BE49-F238E27FC236}">
                <a16:creationId xmlns:a16="http://schemas.microsoft.com/office/drawing/2014/main" id="{8826099A-C58F-4621-9326-EDB5CDA16CF3}"/>
              </a:ext>
            </a:extLst>
          </p:cNvPr>
          <p:cNvPicPr>
            <a:picLocks noChangeAspect="1"/>
          </p:cNvPicPr>
          <p:nvPr/>
        </p:nvPicPr>
        <p:blipFill rotWithShape="1">
          <a:blip r:embed="rId2"/>
          <a:srcRect l="3675" t="56775" r="73098" b="31326"/>
          <a:stretch/>
        </p:blipFill>
        <p:spPr>
          <a:xfrm>
            <a:off x="388428" y="1126458"/>
            <a:ext cx="4254510" cy="1226014"/>
          </a:xfrm>
          <a:prstGeom prst="rect">
            <a:avLst/>
          </a:prstGeom>
        </p:spPr>
      </p:pic>
      <p:pic>
        <p:nvPicPr>
          <p:cNvPr id="5" name="Picture 4">
            <a:extLst>
              <a:ext uri="{FF2B5EF4-FFF2-40B4-BE49-F238E27FC236}">
                <a16:creationId xmlns:a16="http://schemas.microsoft.com/office/drawing/2014/main" id="{7CDF6E7E-EA1F-4918-8322-0F67D1D44649}"/>
              </a:ext>
            </a:extLst>
          </p:cNvPr>
          <p:cNvPicPr>
            <a:picLocks noChangeAspect="1"/>
          </p:cNvPicPr>
          <p:nvPr/>
        </p:nvPicPr>
        <p:blipFill rotWithShape="1">
          <a:blip r:embed="rId3"/>
          <a:srcRect l="3724" t="47868" r="67911" b="36201"/>
          <a:stretch/>
        </p:blipFill>
        <p:spPr>
          <a:xfrm>
            <a:off x="407090" y="2576025"/>
            <a:ext cx="4511448" cy="1425333"/>
          </a:xfrm>
          <a:prstGeom prst="rect">
            <a:avLst/>
          </a:prstGeom>
        </p:spPr>
      </p:pic>
      <p:pic>
        <p:nvPicPr>
          <p:cNvPr id="6" name="Picture 5">
            <a:extLst>
              <a:ext uri="{FF2B5EF4-FFF2-40B4-BE49-F238E27FC236}">
                <a16:creationId xmlns:a16="http://schemas.microsoft.com/office/drawing/2014/main" id="{C390CE90-4F5A-47F5-B8B8-354B61897F76}"/>
              </a:ext>
            </a:extLst>
          </p:cNvPr>
          <p:cNvPicPr>
            <a:picLocks noChangeAspect="1"/>
          </p:cNvPicPr>
          <p:nvPr/>
        </p:nvPicPr>
        <p:blipFill rotWithShape="1">
          <a:blip r:embed="rId4"/>
          <a:srcRect l="3798" t="25663" r="73542" b="30518"/>
          <a:stretch/>
        </p:blipFill>
        <p:spPr>
          <a:xfrm>
            <a:off x="407090" y="4001358"/>
            <a:ext cx="2487599" cy="2705787"/>
          </a:xfrm>
          <a:prstGeom prst="rect">
            <a:avLst/>
          </a:prstGeom>
        </p:spPr>
      </p:pic>
      <p:sp>
        <p:nvSpPr>
          <p:cNvPr id="7" name="Rectangle: Rounded Corners 6">
            <a:extLst>
              <a:ext uri="{FF2B5EF4-FFF2-40B4-BE49-F238E27FC236}">
                <a16:creationId xmlns:a16="http://schemas.microsoft.com/office/drawing/2014/main" id="{14A2718F-23F9-4696-B6B8-47238E406D88}"/>
              </a:ext>
            </a:extLst>
          </p:cNvPr>
          <p:cNvSpPr/>
          <p:nvPr/>
        </p:nvSpPr>
        <p:spPr>
          <a:xfrm>
            <a:off x="3750906" y="1670180"/>
            <a:ext cx="606490" cy="533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Rounded Corners 7">
            <a:extLst>
              <a:ext uri="{FF2B5EF4-FFF2-40B4-BE49-F238E27FC236}">
                <a16:creationId xmlns:a16="http://schemas.microsoft.com/office/drawing/2014/main" id="{411C7EB5-8EDF-42F4-A45E-E89C123D8B60}"/>
              </a:ext>
            </a:extLst>
          </p:cNvPr>
          <p:cNvSpPr/>
          <p:nvPr/>
        </p:nvSpPr>
        <p:spPr>
          <a:xfrm>
            <a:off x="3750906" y="2913284"/>
            <a:ext cx="606490" cy="533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Rectangle: Rounded Corners 8">
            <a:extLst>
              <a:ext uri="{FF2B5EF4-FFF2-40B4-BE49-F238E27FC236}">
                <a16:creationId xmlns:a16="http://schemas.microsoft.com/office/drawing/2014/main" id="{22FBF70E-9B49-4CE7-B694-DE0A3CDBA4BC}"/>
              </a:ext>
            </a:extLst>
          </p:cNvPr>
          <p:cNvSpPr/>
          <p:nvPr/>
        </p:nvSpPr>
        <p:spPr>
          <a:xfrm>
            <a:off x="3750906" y="4820767"/>
            <a:ext cx="606490" cy="533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0D40CC2E-5EAF-4D31-A325-F139DC7C4007}"/>
              </a:ext>
            </a:extLst>
          </p:cNvPr>
          <p:cNvSpPr txBox="1"/>
          <p:nvPr/>
        </p:nvSpPr>
        <p:spPr>
          <a:xfrm>
            <a:off x="6913983" y="1196649"/>
            <a:ext cx="4590662" cy="523220"/>
          </a:xfrm>
          <a:prstGeom prst="rect">
            <a:avLst/>
          </a:prstGeom>
          <a:noFill/>
          <a:ln>
            <a:solidFill>
              <a:schemeClr val="bg1"/>
            </a:solidFill>
          </a:ln>
        </p:spPr>
        <p:txBody>
          <a:bodyPr wrap="square" rtlCol="0">
            <a:spAutoFit/>
          </a:bodyPr>
          <a:lstStyle/>
          <a:p>
            <a:r>
              <a:rPr lang="en-US" sz="2800" dirty="0"/>
              <a:t>Load Key</a:t>
            </a:r>
          </a:p>
        </p:txBody>
      </p:sp>
      <p:sp>
        <p:nvSpPr>
          <p:cNvPr id="11" name="TextBox 10">
            <a:extLst>
              <a:ext uri="{FF2B5EF4-FFF2-40B4-BE49-F238E27FC236}">
                <a16:creationId xmlns:a16="http://schemas.microsoft.com/office/drawing/2014/main" id="{D1CB0014-234C-432B-9222-7A4B9966C9A3}"/>
              </a:ext>
            </a:extLst>
          </p:cNvPr>
          <p:cNvSpPr txBox="1"/>
          <p:nvPr/>
        </p:nvSpPr>
        <p:spPr>
          <a:xfrm>
            <a:off x="6923313" y="2504758"/>
            <a:ext cx="3256383" cy="523220"/>
          </a:xfrm>
          <a:prstGeom prst="rect">
            <a:avLst/>
          </a:prstGeom>
          <a:noFill/>
          <a:ln>
            <a:solidFill>
              <a:schemeClr val="bg1"/>
            </a:solidFill>
          </a:ln>
        </p:spPr>
        <p:txBody>
          <a:bodyPr wrap="square" rtlCol="0">
            <a:spAutoFit/>
          </a:bodyPr>
          <a:lstStyle/>
          <a:p>
            <a:r>
              <a:rPr lang="en-US" sz="2800" dirty="0"/>
              <a:t>Set key, operation</a:t>
            </a:r>
          </a:p>
        </p:txBody>
      </p:sp>
      <p:sp>
        <p:nvSpPr>
          <p:cNvPr id="12" name="TextBox 11">
            <a:extLst>
              <a:ext uri="{FF2B5EF4-FFF2-40B4-BE49-F238E27FC236}">
                <a16:creationId xmlns:a16="http://schemas.microsoft.com/office/drawing/2014/main" id="{784462B8-F547-42B5-9A39-42C03806D752}"/>
              </a:ext>
            </a:extLst>
          </p:cNvPr>
          <p:cNvSpPr txBox="1"/>
          <p:nvPr/>
        </p:nvSpPr>
        <p:spPr>
          <a:xfrm>
            <a:off x="6951306" y="3751312"/>
            <a:ext cx="3256383" cy="523220"/>
          </a:xfrm>
          <a:prstGeom prst="rect">
            <a:avLst/>
          </a:prstGeom>
          <a:noFill/>
          <a:ln>
            <a:solidFill>
              <a:schemeClr val="bg1"/>
            </a:solidFill>
          </a:ln>
        </p:spPr>
        <p:txBody>
          <a:bodyPr wrap="square" rtlCol="0">
            <a:spAutoFit/>
          </a:bodyPr>
          <a:lstStyle/>
          <a:p>
            <a:r>
              <a:rPr lang="en-US" sz="2800" dirty="0"/>
              <a:t>Process operation</a:t>
            </a:r>
          </a:p>
        </p:txBody>
      </p:sp>
      <p:sp>
        <p:nvSpPr>
          <p:cNvPr id="13" name="Rectangle: Rounded Corners 12">
            <a:extLst>
              <a:ext uri="{FF2B5EF4-FFF2-40B4-BE49-F238E27FC236}">
                <a16:creationId xmlns:a16="http://schemas.microsoft.com/office/drawing/2014/main" id="{5BCFDEA8-87D8-4C54-A58B-908F78B545B7}"/>
              </a:ext>
            </a:extLst>
          </p:cNvPr>
          <p:cNvSpPr/>
          <p:nvPr/>
        </p:nvSpPr>
        <p:spPr>
          <a:xfrm>
            <a:off x="10033518" y="1222294"/>
            <a:ext cx="606490" cy="533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Rounded Corners 13">
            <a:extLst>
              <a:ext uri="{FF2B5EF4-FFF2-40B4-BE49-F238E27FC236}">
                <a16:creationId xmlns:a16="http://schemas.microsoft.com/office/drawing/2014/main" id="{FC0A72B0-FDBA-4A6E-87E7-37243613B427}"/>
              </a:ext>
            </a:extLst>
          </p:cNvPr>
          <p:cNvSpPr/>
          <p:nvPr/>
        </p:nvSpPr>
        <p:spPr>
          <a:xfrm>
            <a:off x="10033518" y="2524881"/>
            <a:ext cx="606490" cy="533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 name="Rectangle: Rounded Corners 14">
            <a:extLst>
              <a:ext uri="{FF2B5EF4-FFF2-40B4-BE49-F238E27FC236}">
                <a16:creationId xmlns:a16="http://schemas.microsoft.com/office/drawing/2014/main" id="{BA3C8ACE-AE09-4EFC-861D-7E6FACDAAF1D}"/>
              </a:ext>
            </a:extLst>
          </p:cNvPr>
          <p:cNvSpPr/>
          <p:nvPr/>
        </p:nvSpPr>
        <p:spPr>
          <a:xfrm>
            <a:off x="10033518" y="3799636"/>
            <a:ext cx="606490" cy="533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795357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55-FF52-473C-9A82-E48FA80062E9}"/>
              </a:ext>
            </a:extLst>
          </p:cNvPr>
          <p:cNvSpPr>
            <a:spLocks noGrp="1"/>
          </p:cNvSpPr>
          <p:nvPr>
            <p:ph type="title"/>
          </p:nvPr>
        </p:nvSpPr>
        <p:spPr/>
        <p:txBody>
          <a:bodyPr/>
          <a:lstStyle/>
          <a:p>
            <a:r>
              <a:rPr lang="en-US" dirty="0" err="1">
                <a:solidFill>
                  <a:schemeClr val="tx1"/>
                </a:solidFill>
              </a:rPr>
              <a:t>HashingFunctionCtx</a:t>
            </a:r>
            <a:endParaRPr lang="en-US" dirty="0">
              <a:solidFill>
                <a:schemeClr val="tx1"/>
              </a:solidFill>
              <a:latin typeface="Calibri Light (Headings)"/>
            </a:endParaRPr>
          </a:p>
        </p:txBody>
      </p:sp>
      <p:sp>
        <p:nvSpPr>
          <p:cNvPr id="3" name="TextBox 2">
            <a:extLst>
              <a:ext uri="{FF2B5EF4-FFF2-40B4-BE49-F238E27FC236}">
                <a16:creationId xmlns:a16="http://schemas.microsoft.com/office/drawing/2014/main" id="{504918D7-B82D-68E3-B975-CAEF3CFFC7B2}"/>
              </a:ext>
            </a:extLst>
          </p:cNvPr>
          <p:cNvSpPr txBox="1"/>
          <p:nvPr/>
        </p:nvSpPr>
        <p:spPr>
          <a:xfrm>
            <a:off x="4486097" y="6488668"/>
            <a:ext cx="6096000" cy="369332"/>
          </a:xfrm>
          <a:prstGeom prst="rect">
            <a:avLst/>
          </a:prstGeom>
          <a:noFill/>
        </p:spPr>
        <p:txBody>
          <a:bodyPr wrap="square">
            <a:spAutoFit/>
          </a:bodyPr>
          <a:lstStyle/>
          <a:p>
            <a:r>
              <a:rPr lang="en-US" sz="1800" b="0" i="0" dirty="0">
                <a:solidFill>
                  <a:srgbClr val="000000"/>
                </a:solidFill>
                <a:effectLst/>
                <a:highlight>
                  <a:srgbClr val="FFFF00"/>
                </a:highlight>
                <a:latin typeface="NimbusSanL-Regu"/>
              </a:rPr>
              <a:t>implement hashing algorithms</a:t>
            </a:r>
            <a:endParaRPr lang="en-US" dirty="0">
              <a:highlight>
                <a:srgbClr val="FFFF00"/>
              </a:highlight>
            </a:endParaRPr>
          </a:p>
        </p:txBody>
      </p:sp>
    </p:spTree>
    <p:extLst>
      <p:ext uri="{BB962C8B-B14F-4D97-AF65-F5344CB8AC3E}">
        <p14:creationId xmlns:p14="http://schemas.microsoft.com/office/powerpoint/2010/main" val="984640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B4F0E-A986-4D69-9FDB-DBA573E8A49F}"/>
              </a:ext>
            </a:extLst>
          </p:cNvPr>
          <p:cNvSpPr>
            <a:spLocks noGrp="1"/>
          </p:cNvSpPr>
          <p:nvPr>
            <p:ph type="title"/>
          </p:nvPr>
        </p:nvSpPr>
        <p:spPr/>
        <p:txBody>
          <a:bodyPr>
            <a:normAutofit fontScale="90000"/>
          </a:bodyPr>
          <a:lstStyle/>
          <a:p>
            <a:r>
              <a:rPr lang="en-US" dirty="0" err="1"/>
              <a:t>HashingFunctionCtx</a:t>
            </a:r>
            <a:endParaRPr lang="en-US" dirty="0"/>
          </a:p>
        </p:txBody>
      </p:sp>
      <p:pic>
        <p:nvPicPr>
          <p:cNvPr id="9" name="Picture 8">
            <a:extLst>
              <a:ext uri="{FF2B5EF4-FFF2-40B4-BE49-F238E27FC236}">
                <a16:creationId xmlns:a16="http://schemas.microsoft.com/office/drawing/2014/main" id="{C8ACCECA-1B51-4A2D-8880-DFAFBC18490F}"/>
              </a:ext>
            </a:extLst>
          </p:cNvPr>
          <p:cNvPicPr>
            <a:picLocks noChangeAspect="1"/>
          </p:cNvPicPr>
          <p:nvPr/>
        </p:nvPicPr>
        <p:blipFill rotWithShape="1">
          <a:blip r:embed="rId2"/>
          <a:srcRect l="5249" t="62667" r="17653" b="32493"/>
          <a:stretch/>
        </p:blipFill>
        <p:spPr>
          <a:xfrm>
            <a:off x="670250" y="3491569"/>
            <a:ext cx="11378062" cy="426720"/>
          </a:xfrm>
          <a:prstGeom prst="rect">
            <a:avLst/>
          </a:prstGeom>
        </p:spPr>
      </p:pic>
      <p:pic>
        <p:nvPicPr>
          <p:cNvPr id="10" name="Picture 9">
            <a:extLst>
              <a:ext uri="{FF2B5EF4-FFF2-40B4-BE49-F238E27FC236}">
                <a16:creationId xmlns:a16="http://schemas.microsoft.com/office/drawing/2014/main" id="{7A54D2E8-96F1-47AA-8918-B98EA7AD9CA6}"/>
              </a:ext>
            </a:extLst>
          </p:cNvPr>
          <p:cNvPicPr>
            <a:picLocks noChangeAspect="1"/>
          </p:cNvPicPr>
          <p:nvPr/>
        </p:nvPicPr>
        <p:blipFill rotWithShape="1">
          <a:blip r:embed="rId3"/>
          <a:srcRect l="3695" t="26888" r="60375" b="59860"/>
          <a:stretch/>
        </p:blipFill>
        <p:spPr>
          <a:xfrm>
            <a:off x="473564" y="1572710"/>
            <a:ext cx="5632268" cy="1168401"/>
          </a:xfrm>
          <a:prstGeom prst="rect">
            <a:avLst/>
          </a:prstGeom>
        </p:spPr>
      </p:pic>
      <p:pic>
        <p:nvPicPr>
          <p:cNvPr id="11" name="Picture 10">
            <a:extLst>
              <a:ext uri="{FF2B5EF4-FFF2-40B4-BE49-F238E27FC236}">
                <a16:creationId xmlns:a16="http://schemas.microsoft.com/office/drawing/2014/main" id="{C578433A-0123-4A5C-BC6A-66C553F1879D}"/>
              </a:ext>
            </a:extLst>
          </p:cNvPr>
          <p:cNvPicPr>
            <a:picLocks noChangeAspect="1"/>
          </p:cNvPicPr>
          <p:nvPr/>
        </p:nvPicPr>
        <p:blipFill rotWithShape="1">
          <a:blip r:embed="rId4"/>
          <a:srcRect l="4514" t="43556" r="63250" b="50682"/>
          <a:stretch/>
        </p:blipFill>
        <p:spPr>
          <a:xfrm>
            <a:off x="543232" y="4876953"/>
            <a:ext cx="5044440" cy="508000"/>
          </a:xfrm>
          <a:prstGeom prst="rect">
            <a:avLst/>
          </a:prstGeom>
        </p:spPr>
      </p:pic>
      <p:pic>
        <p:nvPicPr>
          <p:cNvPr id="12" name="Picture 11">
            <a:extLst>
              <a:ext uri="{FF2B5EF4-FFF2-40B4-BE49-F238E27FC236}">
                <a16:creationId xmlns:a16="http://schemas.microsoft.com/office/drawing/2014/main" id="{BE0F7A9B-42C1-4434-B305-8D527A7B57F1}"/>
              </a:ext>
            </a:extLst>
          </p:cNvPr>
          <p:cNvPicPr>
            <a:picLocks noChangeAspect="1"/>
          </p:cNvPicPr>
          <p:nvPr/>
        </p:nvPicPr>
        <p:blipFill rotWithShape="1">
          <a:blip r:embed="rId5"/>
          <a:srcRect l="5887" t="39357" r="15723" b="55986"/>
          <a:stretch/>
        </p:blipFill>
        <p:spPr>
          <a:xfrm>
            <a:off x="854784" y="3578226"/>
            <a:ext cx="11203360" cy="399233"/>
          </a:xfrm>
          <a:prstGeom prst="rect">
            <a:avLst/>
          </a:prstGeom>
        </p:spPr>
      </p:pic>
      <p:pic>
        <p:nvPicPr>
          <p:cNvPr id="13" name="Picture 12">
            <a:extLst>
              <a:ext uri="{FF2B5EF4-FFF2-40B4-BE49-F238E27FC236}">
                <a16:creationId xmlns:a16="http://schemas.microsoft.com/office/drawing/2014/main" id="{0612DCFA-836E-42BF-8155-A66962D10396}"/>
              </a:ext>
            </a:extLst>
          </p:cNvPr>
          <p:cNvPicPr>
            <a:picLocks noChangeAspect="1"/>
          </p:cNvPicPr>
          <p:nvPr/>
        </p:nvPicPr>
        <p:blipFill rotWithShape="1">
          <a:blip r:embed="rId6"/>
          <a:srcRect l="3774" t="35842" r="72500" b="51685"/>
          <a:stretch/>
        </p:blipFill>
        <p:spPr>
          <a:xfrm>
            <a:off x="5548679" y="4689168"/>
            <a:ext cx="6217718" cy="1838632"/>
          </a:xfrm>
          <a:prstGeom prst="rect">
            <a:avLst/>
          </a:prstGeom>
        </p:spPr>
      </p:pic>
    </p:spTree>
    <p:extLst>
      <p:ext uri="{BB962C8B-B14F-4D97-AF65-F5344CB8AC3E}">
        <p14:creationId xmlns:p14="http://schemas.microsoft.com/office/powerpoint/2010/main" val="4113659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40E96-64CE-4664-8FF6-9E2470FAE7FC}"/>
              </a:ext>
            </a:extLst>
          </p:cNvPr>
          <p:cNvSpPr>
            <a:spLocks noGrp="1"/>
          </p:cNvSpPr>
          <p:nvPr>
            <p:ph type="title"/>
          </p:nvPr>
        </p:nvSpPr>
        <p:spPr/>
        <p:txBody>
          <a:bodyPr>
            <a:normAutofit fontScale="90000"/>
          </a:bodyPr>
          <a:lstStyle/>
          <a:p>
            <a:r>
              <a:rPr lang="en-US" dirty="0"/>
              <a:t>Continue: </a:t>
            </a:r>
            <a:r>
              <a:rPr lang="en-US" dirty="0" err="1"/>
              <a:t>HashingFunctionCtx</a:t>
            </a:r>
            <a:endParaRPr lang="en-US" dirty="0"/>
          </a:p>
        </p:txBody>
      </p:sp>
      <p:sp>
        <p:nvSpPr>
          <p:cNvPr id="7" name="TextBox 6">
            <a:extLst>
              <a:ext uri="{FF2B5EF4-FFF2-40B4-BE49-F238E27FC236}">
                <a16:creationId xmlns:a16="http://schemas.microsoft.com/office/drawing/2014/main" id="{DBB815FA-09C1-441B-B116-E0A9E3F4E081}"/>
              </a:ext>
            </a:extLst>
          </p:cNvPr>
          <p:cNvSpPr txBox="1"/>
          <p:nvPr/>
        </p:nvSpPr>
        <p:spPr>
          <a:xfrm>
            <a:off x="357943" y="1233366"/>
            <a:ext cx="11401935" cy="5447645"/>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000000"/>
                </a:solidFill>
                <a:effectLst/>
                <a:latin typeface="NimbusSanL-Regu"/>
              </a:rPr>
              <a:t>Remember </a:t>
            </a:r>
          </a:p>
          <a:p>
            <a:pPr marL="742950" lvl="1" indent="-285750">
              <a:buFont typeface="Arial" panose="020B0604020202020204" pitchFamily="34" charset="0"/>
              <a:buChar char="•"/>
            </a:pPr>
            <a:r>
              <a:rPr lang="en-US" sz="1400" b="0" i="0" dirty="0">
                <a:solidFill>
                  <a:srgbClr val="000000"/>
                </a:solidFill>
                <a:effectLst/>
                <a:latin typeface="NimbusSanL-Regu"/>
              </a:rPr>
              <a:t>A hash-function a one-way function and maps an arbitrary string of bits to a </a:t>
            </a:r>
            <a:r>
              <a:rPr lang="en-US" sz="1400" b="0" i="0" dirty="0" err="1">
                <a:solidFill>
                  <a:srgbClr val="000000"/>
                </a:solidFill>
                <a:effectLst/>
                <a:latin typeface="NimbusSanL-Regu"/>
              </a:rPr>
              <a:t>fixedlength</a:t>
            </a:r>
            <a:r>
              <a:rPr lang="en-US" sz="1400" b="0" i="0" dirty="0">
                <a:solidFill>
                  <a:srgbClr val="000000"/>
                </a:solidFill>
                <a:effectLst/>
                <a:latin typeface="NimbusSanL-Regu"/>
              </a:rPr>
              <a:t> string of bits (</a:t>
            </a:r>
            <a:r>
              <a:rPr lang="en-US" sz="1400" dirty="0"/>
              <a:t>Its </a:t>
            </a:r>
            <a:r>
              <a:rPr lang="en-US" sz="1400" b="0" i="0" dirty="0">
                <a:solidFill>
                  <a:srgbClr val="000000"/>
                </a:solidFill>
                <a:effectLst/>
                <a:latin typeface="NimbusSanL-Regu"/>
              </a:rPr>
              <a:t>result is practical infeasible to invert).</a:t>
            </a:r>
            <a:r>
              <a:rPr lang="en-US" sz="1400" dirty="0"/>
              <a:t> </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2000" b="0" i="0" dirty="0" err="1">
                <a:solidFill>
                  <a:srgbClr val="000000"/>
                </a:solidFill>
                <a:effectLst/>
                <a:latin typeface="NimbusMonL-Regu"/>
              </a:rPr>
              <a:t>HashFunctionCtx</a:t>
            </a:r>
            <a:r>
              <a:rPr lang="en-US" sz="2000" b="0" i="0" dirty="0">
                <a:solidFill>
                  <a:srgbClr val="000000"/>
                </a:solidFill>
                <a:effectLst/>
                <a:latin typeface="NimbusMonL-Regu"/>
              </a:rPr>
              <a:t> </a:t>
            </a:r>
            <a:endParaRPr lang="en-US" sz="2000" b="0" i="0" dirty="0">
              <a:solidFill>
                <a:srgbClr val="000000"/>
              </a:solidFill>
              <a:effectLst/>
              <a:latin typeface="NimbusSanL-Regu"/>
            </a:endParaRPr>
          </a:p>
          <a:p>
            <a:pPr marL="742950" lvl="1" indent="-285750">
              <a:buFont typeface="Arial" panose="020B0604020202020204" pitchFamily="34" charset="0"/>
              <a:buChar char="•"/>
            </a:pPr>
            <a:r>
              <a:rPr lang="en-US" sz="1400" dirty="0">
                <a:latin typeface="NimbusMonL-Regu"/>
              </a:rPr>
              <a:t>Its object is related only one algorithm of hashing algorithms</a:t>
            </a:r>
            <a:endParaRPr lang="en-US" sz="1400" b="0" i="0" dirty="0">
              <a:solidFill>
                <a:srgbClr val="000000"/>
              </a:solidFill>
              <a:effectLst/>
              <a:latin typeface="NimbusSanL-Regu"/>
            </a:endParaRPr>
          </a:p>
          <a:p>
            <a:pPr marL="742950" lvl="1" indent="-285750">
              <a:buFont typeface="Arial" panose="020B0604020202020204" pitchFamily="34" charset="0"/>
              <a:buChar char="•"/>
            </a:pPr>
            <a:endParaRPr lang="en-US" sz="1400" b="0" i="0" dirty="0">
              <a:solidFill>
                <a:srgbClr val="000000"/>
              </a:solidFill>
              <a:effectLst/>
              <a:latin typeface="NimbusSanL-Regu"/>
            </a:endParaRPr>
          </a:p>
          <a:p>
            <a:pPr marL="742950" lvl="1" indent="-285750">
              <a:buFont typeface="Arial" panose="020B0604020202020204" pitchFamily="34" charset="0"/>
              <a:buChar char="•"/>
            </a:pPr>
            <a:r>
              <a:rPr lang="en-US" sz="1400" b="0" i="0" dirty="0">
                <a:solidFill>
                  <a:srgbClr val="000000"/>
                </a:solidFill>
                <a:effectLst/>
                <a:latin typeface="NimbusSanL-Regu"/>
              </a:rPr>
              <a:t>store the calculated hash value until this </a:t>
            </a:r>
            <a:r>
              <a:rPr lang="en-US" sz="1400" b="0" i="0" dirty="0" err="1">
                <a:solidFill>
                  <a:srgbClr val="000000"/>
                </a:solidFill>
                <a:effectLst/>
                <a:latin typeface="NimbusMonL-Regu"/>
              </a:rPr>
              <a:t>HashFunctionCtx</a:t>
            </a:r>
            <a:r>
              <a:rPr lang="en-US" sz="1400" b="0" i="0" dirty="0">
                <a:solidFill>
                  <a:srgbClr val="000000"/>
                </a:solidFill>
                <a:effectLst/>
                <a:latin typeface="NimbusMonL-Regu"/>
              </a:rPr>
              <a:t> </a:t>
            </a:r>
            <a:r>
              <a:rPr lang="en-US" sz="1400" b="0" i="0" dirty="0">
                <a:solidFill>
                  <a:srgbClr val="000000"/>
                </a:solidFill>
                <a:effectLst/>
                <a:latin typeface="NimbusSanL-Regu"/>
              </a:rPr>
              <a:t>object is destroyed or the function </a:t>
            </a:r>
            <a:r>
              <a:rPr lang="en-US" sz="1400" b="0" i="0" dirty="0">
                <a:solidFill>
                  <a:srgbClr val="000000"/>
                </a:solidFill>
                <a:effectLst/>
                <a:latin typeface="NimbusMonL-Regu"/>
              </a:rPr>
              <a:t>Start </a:t>
            </a:r>
            <a:r>
              <a:rPr lang="en-US" sz="1400" b="0" i="0" dirty="0">
                <a:solidFill>
                  <a:srgbClr val="000000"/>
                </a:solidFill>
                <a:effectLst/>
                <a:latin typeface="NimbusSanL-Regu"/>
              </a:rPr>
              <a:t>is called again.</a:t>
            </a:r>
            <a:r>
              <a:rPr lang="en-US" sz="1400" dirty="0"/>
              <a:t> </a:t>
            </a:r>
            <a:endParaRPr lang="en-US" sz="1400" b="0" i="0" dirty="0">
              <a:effectLst/>
              <a:latin typeface="NimbusMonL-Regu"/>
            </a:endParaRPr>
          </a:p>
          <a:p>
            <a:pPr marL="742950" lvl="1" indent="-285750">
              <a:buFont typeface="Arial" panose="020B0604020202020204" pitchFamily="34" charset="0"/>
              <a:buChar char="•"/>
            </a:pPr>
            <a:endParaRPr lang="en-US" sz="1400" dirty="0">
              <a:latin typeface="NimbusMonL-Regu"/>
            </a:endParaRPr>
          </a:p>
          <a:p>
            <a:pPr marL="742950" lvl="1" indent="-285750">
              <a:buFont typeface="Arial" panose="020B0604020202020204" pitchFamily="34" charset="0"/>
              <a:buChar char="•"/>
            </a:pPr>
            <a:r>
              <a:rPr lang="en-US" sz="1400" dirty="0">
                <a:latin typeface="NimbusMonL-Regu"/>
              </a:rPr>
              <a:t>has member functions</a:t>
            </a:r>
            <a:endParaRPr lang="en-US" sz="1400" dirty="0"/>
          </a:p>
          <a:p>
            <a:pPr marL="1200150" lvl="2" indent="-285750">
              <a:buFont typeface="Arial" panose="020B0604020202020204" pitchFamily="34" charset="0"/>
              <a:buChar char="•"/>
            </a:pPr>
            <a:r>
              <a:rPr lang="en-US" sz="1400" b="1" i="0" dirty="0">
                <a:solidFill>
                  <a:srgbClr val="000000"/>
                </a:solidFill>
                <a:effectLst/>
                <a:highlight>
                  <a:srgbClr val="FFFF00"/>
                </a:highlight>
                <a:latin typeface="NimbusSanL-Bold"/>
              </a:rPr>
              <a:t>Start</a:t>
            </a:r>
            <a:r>
              <a:rPr lang="en-US" sz="1400" dirty="0"/>
              <a:t> </a:t>
            </a:r>
          </a:p>
          <a:p>
            <a:pPr marL="1657350" lvl="3" indent="-285750">
              <a:buFont typeface="Arial" panose="020B0604020202020204" pitchFamily="34" charset="0"/>
              <a:buChar char="•"/>
            </a:pPr>
            <a:r>
              <a:rPr lang="en-US" sz="1400" b="0" i="0" dirty="0">
                <a:solidFill>
                  <a:srgbClr val="000000"/>
                </a:solidFill>
                <a:effectLst/>
                <a:latin typeface="NimbusSanL-Regu"/>
              </a:rPr>
              <a:t>Functionality</a:t>
            </a:r>
          </a:p>
          <a:p>
            <a:pPr marL="2114550" lvl="4" indent="-285750">
              <a:buFont typeface="Arial" panose="020B0604020202020204" pitchFamily="34" charset="0"/>
              <a:buChar char="•"/>
            </a:pPr>
            <a:r>
              <a:rPr lang="en-US" sz="1400" b="0" i="0" dirty="0">
                <a:solidFill>
                  <a:srgbClr val="000000"/>
                </a:solidFill>
                <a:effectLst/>
                <a:latin typeface="NimbusSanL-Regu"/>
              </a:rPr>
              <a:t>clear the current hash value and initialize the context with the provided </a:t>
            </a:r>
            <a:r>
              <a:rPr lang="en-US" sz="1400" b="0" i="0" dirty="0">
                <a:solidFill>
                  <a:srgbClr val="000000"/>
                </a:solidFill>
                <a:effectLst/>
                <a:latin typeface="NimbusMonL-Regu"/>
              </a:rPr>
              <a:t>IV</a:t>
            </a:r>
            <a:r>
              <a:rPr lang="en-US" sz="1400" dirty="0"/>
              <a:t> </a:t>
            </a:r>
          </a:p>
          <a:p>
            <a:pPr marL="1657350" lvl="3" indent="-285750">
              <a:buFont typeface="Arial" panose="020B0604020202020204" pitchFamily="34" charset="0"/>
              <a:buChar char="•"/>
            </a:pPr>
            <a:r>
              <a:rPr lang="en-US" sz="1400" dirty="0"/>
              <a:t>prototype</a:t>
            </a:r>
          </a:p>
          <a:p>
            <a:pPr marL="2114550" lvl="4" indent="-285750">
              <a:buFont typeface="Arial" panose="020B0604020202020204" pitchFamily="34" charset="0"/>
              <a:buChar char="•"/>
            </a:pPr>
            <a:r>
              <a:rPr lang="en-US" sz="1400" dirty="0" err="1">
                <a:solidFill>
                  <a:srgbClr val="00B050"/>
                </a:solidFill>
              </a:rPr>
              <a:t>ara</a:t>
            </a:r>
            <a:r>
              <a:rPr lang="en-US" sz="1400" dirty="0">
                <a:solidFill>
                  <a:srgbClr val="00B050"/>
                </a:solidFill>
              </a:rPr>
              <a:t>::core::Result&lt;void&gt; Start ();	</a:t>
            </a:r>
          </a:p>
          <a:p>
            <a:pPr marL="2114550" lvl="4" indent="-285750">
              <a:buFont typeface="Arial" panose="020B0604020202020204" pitchFamily="34" charset="0"/>
              <a:buChar char="•"/>
            </a:pPr>
            <a:r>
              <a:rPr lang="en-US" sz="1400" dirty="0" err="1">
                <a:solidFill>
                  <a:srgbClr val="00B050"/>
                </a:solidFill>
              </a:rPr>
              <a:t>ara</a:t>
            </a:r>
            <a:r>
              <a:rPr lang="en-US" sz="1400" dirty="0">
                <a:solidFill>
                  <a:srgbClr val="00B050"/>
                </a:solidFill>
              </a:rPr>
              <a:t>::core::Result&lt;void&gt; Start (</a:t>
            </a:r>
            <a:r>
              <a:rPr lang="en-US" sz="1400" dirty="0" err="1">
                <a:solidFill>
                  <a:srgbClr val="00B050"/>
                </a:solidFill>
              </a:rPr>
              <a:t>ReadOnlyMemRegion</a:t>
            </a:r>
            <a:r>
              <a:rPr lang="en-US" sz="1400" dirty="0">
                <a:solidFill>
                  <a:srgbClr val="00B050"/>
                </a:solidFill>
              </a:rPr>
              <a:t> </a:t>
            </a:r>
            <a:r>
              <a:rPr lang="en-US" sz="1400" dirty="0">
                <a:solidFill>
                  <a:schemeClr val="accent3">
                    <a:lumMod val="60000"/>
                    <a:lumOff val="40000"/>
                  </a:schemeClr>
                </a:solidFill>
              </a:rPr>
              <a:t>iv);</a:t>
            </a:r>
          </a:p>
          <a:p>
            <a:pPr marL="1657350" lvl="3" indent="-285750">
              <a:buFont typeface="Arial" panose="020B0604020202020204" pitchFamily="34" charset="0"/>
              <a:buChar char="•"/>
            </a:pPr>
            <a:r>
              <a:rPr lang="en-US" sz="1400" dirty="0"/>
              <a:t>returns </a:t>
            </a:r>
          </a:p>
          <a:p>
            <a:pPr marL="2114550" lvl="4" indent="-285750">
              <a:buFont typeface="Arial" panose="020B0604020202020204" pitchFamily="34" charset="0"/>
              <a:buChar char="•"/>
            </a:pPr>
            <a:r>
              <a:rPr lang="en-US" sz="1400" b="0" i="0" dirty="0" err="1">
                <a:solidFill>
                  <a:srgbClr val="0000FF"/>
                </a:solidFill>
                <a:effectLst/>
                <a:latin typeface="NimbusMonL-Regu"/>
              </a:rPr>
              <a:t>kInvalidInputSize</a:t>
            </a:r>
            <a:r>
              <a:rPr lang="en-US" sz="1400" b="0" i="0" dirty="0">
                <a:solidFill>
                  <a:srgbClr val="000000"/>
                </a:solidFill>
                <a:effectLst/>
                <a:latin typeface="NimbusSanL-Regu"/>
              </a:rPr>
              <a:t>,   if the size of the provided </a:t>
            </a:r>
            <a:r>
              <a:rPr lang="en-US" sz="1400" b="0" i="0" dirty="0">
                <a:solidFill>
                  <a:srgbClr val="000000"/>
                </a:solidFill>
                <a:effectLst/>
                <a:latin typeface="NimbusMonL-Regu"/>
              </a:rPr>
              <a:t>IV </a:t>
            </a:r>
            <a:r>
              <a:rPr lang="en-US" sz="1400" b="0" i="0" dirty="0">
                <a:solidFill>
                  <a:srgbClr val="000000"/>
                </a:solidFill>
                <a:effectLst/>
                <a:latin typeface="NimbusSanL-Regu"/>
              </a:rPr>
              <a:t>is not supported by the configured context </a:t>
            </a:r>
            <a:r>
              <a:rPr lang="en-US" sz="1400" b="0" i="0" dirty="0" err="1">
                <a:solidFill>
                  <a:srgbClr val="000000"/>
                </a:solidFill>
                <a:effectLst/>
                <a:latin typeface="NimbusMonL-Regu"/>
              </a:rPr>
              <a:t>AlgId</a:t>
            </a:r>
            <a:r>
              <a:rPr lang="en-US" sz="1400" b="0" i="0" dirty="0">
                <a:solidFill>
                  <a:srgbClr val="000000"/>
                </a:solidFill>
                <a:effectLst/>
                <a:latin typeface="NimbusSanL-Regu"/>
              </a:rPr>
              <a:t>.</a:t>
            </a:r>
          </a:p>
          <a:p>
            <a:pPr marL="2114550" lvl="4" indent="-285750">
              <a:buFont typeface="Arial" panose="020B0604020202020204" pitchFamily="34" charset="0"/>
              <a:buChar char="•"/>
            </a:pPr>
            <a:r>
              <a:rPr lang="en-US" sz="1400" b="0" i="0" dirty="0" err="1">
                <a:solidFill>
                  <a:srgbClr val="0000FF"/>
                </a:solidFill>
                <a:effectLst/>
                <a:latin typeface="NimbusMonL-Regu"/>
              </a:rPr>
              <a:t>kUnsupported</a:t>
            </a:r>
            <a:r>
              <a:rPr lang="en-US" sz="1400" b="0" i="0" dirty="0">
                <a:solidFill>
                  <a:srgbClr val="000000"/>
                </a:solidFill>
                <a:effectLst/>
                <a:latin typeface="NimbusSanL-Regu"/>
              </a:rPr>
              <a:t>,       If the configured context </a:t>
            </a:r>
            <a:r>
              <a:rPr lang="en-US" sz="1400" b="0" i="0" dirty="0" err="1">
                <a:solidFill>
                  <a:srgbClr val="000000"/>
                </a:solidFill>
                <a:effectLst/>
                <a:latin typeface="NimbusMonL-Regu"/>
              </a:rPr>
              <a:t>AlgId</a:t>
            </a:r>
            <a:r>
              <a:rPr lang="en-US" sz="1400" b="0" i="0" dirty="0">
                <a:solidFill>
                  <a:srgbClr val="000000"/>
                </a:solidFill>
                <a:effectLst/>
                <a:latin typeface="NimbusMonL-Regu"/>
              </a:rPr>
              <a:t> </a:t>
            </a:r>
            <a:r>
              <a:rPr lang="en-US" sz="1400" b="0" i="0" dirty="0">
                <a:solidFill>
                  <a:srgbClr val="000000"/>
                </a:solidFill>
                <a:effectLst/>
                <a:latin typeface="NimbusSanL-Regu"/>
              </a:rPr>
              <a:t>does not support an </a:t>
            </a:r>
            <a:r>
              <a:rPr lang="en-US" sz="1400" b="0" i="0" dirty="0">
                <a:solidFill>
                  <a:srgbClr val="000000"/>
                </a:solidFill>
                <a:effectLst/>
                <a:latin typeface="NimbusMonL-Regu"/>
              </a:rPr>
              <a:t>IV</a:t>
            </a:r>
            <a:r>
              <a:rPr lang="en-US" sz="1400" b="0" i="0" dirty="0">
                <a:solidFill>
                  <a:srgbClr val="000000"/>
                </a:solidFill>
                <a:effectLst/>
                <a:latin typeface="NimbusSanL-Regu"/>
              </a:rPr>
              <a:t>.</a:t>
            </a:r>
          </a:p>
          <a:p>
            <a:pPr marL="2114550" lvl="4" indent="-285750">
              <a:buFont typeface="Arial" panose="020B0604020202020204" pitchFamily="34" charset="0"/>
              <a:buChar char="•"/>
            </a:pPr>
            <a:r>
              <a:rPr lang="en-US" sz="1400" b="0" i="0" dirty="0" err="1">
                <a:solidFill>
                  <a:srgbClr val="0000FF"/>
                </a:solidFill>
                <a:effectLst/>
                <a:latin typeface="NimbusMonL-Regu"/>
              </a:rPr>
              <a:t>kMissingArgument</a:t>
            </a:r>
            <a:r>
              <a:rPr lang="en-US" sz="1400" b="0" i="0" dirty="0">
                <a:solidFill>
                  <a:srgbClr val="000000"/>
                </a:solidFill>
                <a:effectLst/>
                <a:latin typeface="NimbusSanL-Regu"/>
              </a:rPr>
              <a:t>, if the configured context </a:t>
            </a:r>
            <a:r>
              <a:rPr lang="en-US" sz="1400" b="0" i="0" dirty="0" err="1">
                <a:solidFill>
                  <a:srgbClr val="000000"/>
                </a:solidFill>
                <a:effectLst/>
                <a:latin typeface="NimbusMonL-Regu"/>
              </a:rPr>
              <a:t>AlgId</a:t>
            </a:r>
            <a:r>
              <a:rPr lang="en-US" sz="1400" dirty="0">
                <a:solidFill>
                  <a:srgbClr val="000000"/>
                </a:solidFill>
                <a:latin typeface="NimbusMonL-Regu"/>
              </a:rPr>
              <a:t> </a:t>
            </a:r>
            <a:r>
              <a:rPr lang="en-US" sz="1400" b="0" i="0" dirty="0">
                <a:solidFill>
                  <a:srgbClr val="000000"/>
                </a:solidFill>
                <a:effectLst/>
                <a:latin typeface="NimbusSanL-Regu"/>
              </a:rPr>
              <a:t>expected an </a:t>
            </a:r>
            <a:r>
              <a:rPr lang="en-US" sz="1400" b="0" i="0" dirty="0">
                <a:solidFill>
                  <a:srgbClr val="000000"/>
                </a:solidFill>
                <a:effectLst/>
                <a:latin typeface="NimbusMonL-Regu"/>
              </a:rPr>
              <a:t>IV </a:t>
            </a:r>
            <a:r>
              <a:rPr lang="en-US" sz="1400" b="0" i="0" dirty="0">
                <a:solidFill>
                  <a:srgbClr val="000000"/>
                </a:solidFill>
                <a:effectLst/>
                <a:latin typeface="NimbusSanL-Regu"/>
              </a:rPr>
              <a:t>but none was provided</a:t>
            </a:r>
            <a:r>
              <a:rPr lang="en-US" sz="1400" dirty="0"/>
              <a:t> </a:t>
            </a:r>
            <a:endParaRPr lang="en-US" sz="1400" dirty="0">
              <a:solidFill>
                <a:schemeClr val="accent4"/>
              </a:solidFill>
            </a:endParaRPr>
          </a:p>
          <a:p>
            <a:pPr marL="1657350" lvl="3" indent="-285750">
              <a:buFont typeface="Arial" panose="020B0604020202020204" pitchFamily="34" charset="0"/>
              <a:buChar char="•"/>
            </a:pPr>
            <a:r>
              <a:rPr lang="en-US" sz="1400" b="0" i="0" dirty="0">
                <a:solidFill>
                  <a:srgbClr val="000000"/>
                </a:solidFill>
                <a:effectLst/>
                <a:latin typeface="NimbusSanL-Regu"/>
              </a:rPr>
              <a:t>Notes</a:t>
            </a:r>
          </a:p>
          <a:p>
            <a:pPr marL="2114550" lvl="4" indent="-285750">
              <a:buFont typeface="Arial" panose="020B0604020202020204" pitchFamily="34" charset="0"/>
              <a:buChar char="•"/>
            </a:pPr>
            <a:r>
              <a:rPr lang="en-US" sz="1400" b="0" i="0" dirty="0">
                <a:solidFill>
                  <a:srgbClr val="000000"/>
                </a:solidFill>
                <a:effectLst/>
                <a:latin typeface="NimbusMonL-Regu"/>
              </a:rPr>
              <a:t>Start </a:t>
            </a:r>
            <a:r>
              <a:rPr lang="en-US" sz="1400" b="0" i="0" dirty="0">
                <a:solidFill>
                  <a:srgbClr val="000000"/>
                </a:solidFill>
                <a:effectLst/>
                <a:latin typeface="NimbusSanL-Regu"/>
              </a:rPr>
              <a:t>can be called after </a:t>
            </a:r>
            <a:r>
              <a:rPr lang="en-US" sz="1400" b="0" i="0" dirty="0">
                <a:solidFill>
                  <a:srgbClr val="000000"/>
                </a:solidFill>
                <a:effectLst/>
                <a:latin typeface="NimbusMonL-Regu"/>
              </a:rPr>
              <a:t>Update</a:t>
            </a:r>
            <a:r>
              <a:rPr lang="en-US" sz="1400" b="0" i="0" dirty="0">
                <a:solidFill>
                  <a:srgbClr val="000000"/>
                </a:solidFill>
                <a:effectLst/>
                <a:latin typeface="NimbusSanL-Regu"/>
              </a:rPr>
              <a:t>. In this case the </a:t>
            </a:r>
            <a:r>
              <a:rPr lang="en-US" sz="1400" b="0" i="0" dirty="0" err="1">
                <a:solidFill>
                  <a:srgbClr val="000000"/>
                </a:solidFill>
                <a:effectLst/>
                <a:latin typeface="NimbusMonL-Regu"/>
              </a:rPr>
              <a:t>HashFunctionCtx</a:t>
            </a:r>
            <a:r>
              <a:rPr lang="en-US" sz="1400" b="0" i="0" dirty="0">
                <a:solidFill>
                  <a:srgbClr val="000000"/>
                </a:solidFill>
                <a:effectLst/>
                <a:latin typeface="NimbusMonL-Regu"/>
              </a:rPr>
              <a:t> </a:t>
            </a:r>
            <a:r>
              <a:rPr lang="en-US" sz="1400" b="0" i="0" dirty="0">
                <a:solidFill>
                  <a:srgbClr val="000000"/>
                </a:solidFill>
                <a:effectLst/>
                <a:latin typeface="NimbusSanL-Regu"/>
              </a:rPr>
              <a:t>will not</a:t>
            </a:r>
            <a:br>
              <a:rPr lang="en-US" sz="1400" b="0" i="0" dirty="0">
                <a:solidFill>
                  <a:srgbClr val="000000"/>
                </a:solidFill>
                <a:effectLst/>
                <a:latin typeface="NimbusSanL-Regu"/>
              </a:rPr>
            </a:br>
            <a:r>
              <a:rPr lang="en-US" sz="1400" b="0" i="0" dirty="0">
                <a:solidFill>
                  <a:srgbClr val="000000"/>
                </a:solidFill>
                <a:effectLst/>
                <a:latin typeface="NimbusSanL-Regu"/>
              </a:rPr>
              <a:t>return an error, instead </a:t>
            </a:r>
            <a:r>
              <a:rPr lang="en-US" sz="1400" b="0" i="0" dirty="0">
                <a:solidFill>
                  <a:srgbClr val="000000"/>
                </a:solidFill>
                <a:effectLst/>
                <a:latin typeface="NimbusMonL-Regu"/>
              </a:rPr>
              <a:t>Start </a:t>
            </a:r>
            <a:r>
              <a:rPr lang="en-US" sz="1400" b="0" i="0" dirty="0">
                <a:solidFill>
                  <a:srgbClr val="000000"/>
                </a:solidFill>
                <a:effectLst/>
                <a:latin typeface="NimbusSanL-Regu"/>
              </a:rPr>
              <a:t>will start a new hash value calculation.</a:t>
            </a:r>
            <a:br>
              <a:rPr lang="en-US" sz="1400" dirty="0"/>
            </a:br>
            <a:endParaRPr lang="en-US" sz="1400" dirty="0">
              <a:solidFill>
                <a:schemeClr val="accent4"/>
              </a:solidFill>
            </a:endParaRPr>
          </a:p>
          <a:p>
            <a:pPr marL="2114550" lvl="4" indent="-285750">
              <a:buFont typeface="Arial" panose="020B0604020202020204" pitchFamily="34" charset="0"/>
              <a:buChar char="•"/>
            </a:pPr>
            <a:endParaRPr lang="en-US" sz="1400" dirty="0">
              <a:solidFill>
                <a:schemeClr val="accent4"/>
              </a:solidFill>
            </a:endParaRPr>
          </a:p>
        </p:txBody>
      </p:sp>
    </p:spTree>
    <p:extLst>
      <p:ext uri="{BB962C8B-B14F-4D97-AF65-F5344CB8AC3E}">
        <p14:creationId xmlns:p14="http://schemas.microsoft.com/office/powerpoint/2010/main" val="2638897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1A645-B367-413D-90E1-8E78288E5E1D}"/>
              </a:ext>
            </a:extLst>
          </p:cNvPr>
          <p:cNvSpPr>
            <a:spLocks noGrp="1"/>
          </p:cNvSpPr>
          <p:nvPr>
            <p:ph type="title"/>
          </p:nvPr>
        </p:nvSpPr>
        <p:spPr/>
        <p:txBody>
          <a:bodyPr>
            <a:normAutofit fontScale="90000"/>
          </a:bodyPr>
          <a:lstStyle/>
          <a:p>
            <a:r>
              <a:rPr lang="en-US" dirty="0"/>
              <a:t>Continue: </a:t>
            </a:r>
            <a:r>
              <a:rPr lang="en-US" dirty="0" err="1"/>
              <a:t>HashingFunctionCtx</a:t>
            </a:r>
            <a:endParaRPr lang="en-US" dirty="0"/>
          </a:p>
        </p:txBody>
      </p:sp>
      <p:sp>
        <p:nvSpPr>
          <p:cNvPr id="4" name="TextBox 3">
            <a:extLst>
              <a:ext uri="{FF2B5EF4-FFF2-40B4-BE49-F238E27FC236}">
                <a16:creationId xmlns:a16="http://schemas.microsoft.com/office/drawing/2014/main" id="{78A4B70C-95EA-4D76-AEF1-91B73B5590B2}"/>
              </a:ext>
            </a:extLst>
          </p:cNvPr>
          <p:cNvSpPr txBox="1"/>
          <p:nvPr/>
        </p:nvSpPr>
        <p:spPr>
          <a:xfrm>
            <a:off x="469833" y="1250065"/>
            <a:ext cx="11252334" cy="5509200"/>
          </a:xfrm>
          <a:prstGeom prst="rect">
            <a:avLst/>
          </a:prstGeom>
          <a:noFill/>
        </p:spPr>
        <p:txBody>
          <a:bodyPr wrap="square">
            <a:spAutoFit/>
          </a:bodyPr>
          <a:lstStyle/>
          <a:p>
            <a:pPr marL="1200150" lvl="2" indent="-285750">
              <a:buFont typeface="Arial" panose="020B0604020202020204" pitchFamily="34" charset="0"/>
              <a:buChar char="•"/>
            </a:pPr>
            <a:r>
              <a:rPr lang="en-US" sz="1600" b="1" i="0" dirty="0">
                <a:solidFill>
                  <a:srgbClr val="000000"/>
                </a:solidFill>
                <a:effectLst/>
                <a:highlight>
                  <a:srgbClr val="FFFF00"/>
                </a:highlight>
                <a:latin typeface="NimbusSanL-Bold"/>
              </a:rPr>
              <a:t>Update</a:t>
            </a:r>
            <a:r>
              <a:rPr lang="en-US" sz="1600" dirty="0"/>
              <a:t> </a:t>
            </a:r>
          </a:p>
          <a:p>
            <a:pPr marL="1657350" lvl="3" indent="-285750">
              <a:buFont typeface="Arial" panose="020B0604020202020204" pitchFamily="34" charset="0"/>
              <a:buChar char="•"/>
            </a:pPr>
            <a:r>
              <a:rPr lang="en-US" sz="1600" b="0" i="0" dirty="0">
                <a:solidFill>
                  <a:srgbClr val="000000"/>
                </a:solidFill>
                <a:effectLst/>
                <a:latin typeface="NimbusSanL-Regu"/>
              </a:rPr>
              <a:t>Functionality</a:t>
            </a:r>
          </a:p>
          <a:p>
            <a:pPr marL="2114550" lvl="4" indent="-285750">
              <a:buFont typeface="Arial" panose="020B0604020202020204" pitchFamily="34" charset="0"/>
              <a:buChar char="•"/>
            </a:pPr>
            <a:r>
              <a:rPr lang="en-US" sz="1600" b="0" i="0" dirty="0">
                <a:solidFill>
                  <a:srgbClr val="000000"/>
                </a:solidFill>
                <a:effectLst/>
                <a:latin typeface="NimbusSanL-Regu"/>
              </a:rPr>
              <a:t>implement</a:t>
            </a:r>
            <a:r>
              <a:rPr lang="en-US" sz="1600" dirty="0"/>
              <a:t> </a:t>
            </a:r>
            <a:r>
              <a:rPr lang="en-US" sz="1600" b="0" i="0" dirty="0">
                <a:solidFill>
                  <a:srgbClr val="000000"/>
                </a:solidFill>
                <a:effectLst/>
                <a:latin typeface="NimbusSanL-Regu"/>
              </a:rPr>
              <a:t>hash algorithm calculation.</a:t>
            </a:r>
            <a:r>
              <a:rPr lang="en-US" sz="1600" dirty="0"/>
              <a:t> </a:t>
            </a:r>
          </a:p>
          <a:p>
            <a:pPr marL="1657350" lvl="3" indent="-285750">
              <a:buFont typeface="Arial" panose="020B0604020202020204" pitchFamily="34" charset="0"/>
              <a:buChar char="•"/>
            </a:pPr>
            <a:r>
              <a:rPr lang="en-US" sz="1600" dirty="0"/>
              <a:t>Prototype</a:t>
            </a:r>
          </a:p>
          <a:p>
            <a:pPr marL="2114550" lvl="4" indent="-285750">
              <a:buFont typeface="Arial" panose="020B0604020202020204" pitchFamily="34" charset="0"/>
              <a:buChar char="•"/>
            </a:pPr>
            <a:r>
              <a:rPr lang="en-US" sz="1600" dirty="0" err="1">
                <a:solidFill>
                  <a:srgbClr val="00B050"/>
                </a:solidFill>
              </a:rPr>
              <a:t>ara</a:t>
            </a:r>
            <a:r>
              <a:rPr lang="en-US" sz="1600" dirty="0">
                <a:solidFill>
                  <a:srgbClr val="00B050"/>
                </a:solidFill>
              </a:rPr>
              <a:t>::core::Result&lt;void&gt; Update (</a:t>
            </a:r>
            <a:r>
              <a:rPr lang="en-US" sz="1600" dirty="0" err="1">
                <a:solidFill>
                  <a:srgbClr val="00B050"/>
                </a:solidFill>
              </a:rPr>
              <a:t>ReadOnlyMemRegion</a:t>
            </a:r>
            <a:r>
              <a:rPr lang="en-US" sz="1600" dirty="0">
                <a:solidFill>
                  <a:srgbClr val="00B050"/>
                </a:solidFill>
              </a:rPr>
              <a:t> in);</a:t>
            </a:r>
          </a:p>
          <a:p>
            <a:pPr marL="1657350" lvl="3" indent="-285750">
              <a:buFont typeface="Arial" panose="020B0604020202020204" pitchFamily="34" charset="0"/>
              <a:buChar char="•"/>
            </a:pPr>
            <a:r>
              <a:rPr lang="en-US" sz="1600" dirty="0">
                <a:solidFill>
                  <a:srgbClr val="000000"/>
                </a:solidFill>
                <a:latin typeface="NimbusMonL-Regu"/>
              </a:rPr>
              <a:t>returns </a:t>
            </a:r>
            <a:endParaRPr lang="en-US" sz="1600" b="0" i="0" dirty="0">
              <a:solidFill>
                <a:srgbClr val="000000"/>
              </a:solidFill>
              <a:effectLst/>
              <a:latin typeface="NimbusSanL-Regu"/>
            </a:endParaRPr>
          </a:p>
          <a:p>
            <a:pPr marL="2114550" lvl="4" indent="-285750">
              <a:buFont typeface="Arial" panose="020B0604020202020204" pitchFamily="34" charset="0"/>
              <a:buChar char="•"/>
            </a:pPr>
            <a:r>
              <a:rPr lang="en-US" sz="1600" b="0" i="0" dirty="0" err="1">
                <a:solidFill>
                  <a:srgbClr val="1D1DFF"/>
                </a:solidFill>
                <a:effectLst/>
                <a:latin typeface="NimbusMonL-Regu"/>
              </a:rPr>
              <a:t>CryptoErrorDomain</a:t>
            </a:r>
            <a:r>
              <a:rPr lang="en-US" sz="1600" b="0" i="0" dirty="0">
                <a:solidFill>
                  <a:srgbClr val="1D1DFF"/>
                </a:solidFill>
                <a:effectLst/>
                <a:latin typeface="NimbusMonL-Regu"/>
              </a:rPr>
              <a:t>::</a:t>
            </a:r>
            <a:r>
              <a:rPr lang="en-US" sz="1600" b="0" i="0" dirty="0" err="1">
                <a:solidFill>
                  <a:srgbClr val="1D1DFF"/>
                </a:solidFill>
                <a:effectLst/>
                <a:latin typeface="NimbusMonL-Regu"/>
              </a:rPr>
              <a:t>kProcessingNotStarted</a:t>
            </a:r>
            <a:r>
              <a:rPr lang="en-US" sz="1600" b="0" i="0" dirty="0">
                <a:solidFill>
                  <a:srgbClr val="1D1DFF"/>
                </a:solidFill>
                <a:effectLst/>
                <a:latin typeface="NimbusMonL-Regu"/>
              </a:rPr>
              <a:t> </a:t>
            </a:r>
            <a:r>
              <a:rPr lang="en-US" sz="1600" b="0" i="0" dirty="0">
                <a:solidFill>
                  <a:srgbClr val="000000"/>
                </a:solidFill>
                <a:effectLst/>
                <a:latin typeface="NimbusSanL-Regu"/>
              </a:rPr>
              <a:t>error, if </a:t>
            </a:r>
            <a:r>
              <a:rPr lang="en-US" sz="1600" b="0" i="0" dirty="0">
                <a:solidFill>
                  <a:srgbClr val="000000"/>
                </a:solidFill>
                <a:effectLst/>
                <a:latin typeface="NimbusMonL-Regu"/>
              </a:rPr>
              <a:t>Start </a:t>
            </a:r>
            <a:r>
              <a:rPr lang="en-US" sz="1600" b="0" i="0" dirty="0">
                <a:solidFill>
                  <a:srgbClr val="000000"/>
                </a:solidFill>
                <a:effectLst/>
                <a:latin typeface="NimbusSanL-Regu"/>
              </a:rPr>
              <a:t>has not been called before</a:t>
            </a:r>
            <a:r>
              <a:rPr lang="en-US" sz="1600" dirty="0"/>
              <a:t> </a:t>
            </a:r>
          </a:p>
          <a:p>
            <a:pPr marL="1657350" lvl="3" indent="-285750">
              <a:buFont typeface="Arial" panose="020B0604020202020204" pitchFamily="34" charset="0"/>
              <a:buChar char="•"/>
            </a:pPr>
            <a:r>
              <a:rPr lang="en-US" sz="1600" b="0" i="0" dirty="0">
                <a:solidFill>
                  <a:srgbClr val="000000"/>
                </a:solidFill>
                <a:effectLst/>
                <a:latin typeface="NimbusSanL-Regu"/>
              </a:rPr>
              <a:t>Notes</a:t>
            </a:r>
          </a:p>
          <a:p>
            <a:pPr marL="2114550" lvl="4" indent="-285750">
              <a:buFont typeface="Arial" panose="020B0604020202020204" pitchFamily="34" charset="0"/>
              <a:buChar char="•"/>
            </a:pPr>
            <a:r>
              <a:rPr lang="en-US" sz="1600" b="0" i="0" dirty="0">
                <a:solidFill>
                  <a:srgbClr val="000000"/>
                </a:solidFill>
                <a:effectLst/>
                <a:latin typeface="NimbusSanL-Regu"/>
              </a:rPr>
              <a:t>The user application shall be able to call </a:t>
            </a:r>
            <a:r>
              <a:rPr lang="en-US" sz="1600" b="0" i="0" dirty="0">
                <a:solidFill>
                  <a:srgbClr val="000000"/>
                </a:solidFill>
                <a:effectLst/>
                <a:latin typeface="NimbusMonL-Regu"/>
              </a:rPr>
              <a:t>Update </a:t>
            </a:r>
            <a:r>
              <a:rPr lang="en-US" sz="1600" b="0" i="0" dirty="0">
                <a:solidFill>
                  <a:srgbClr val="000000"/>
                </a:solidFill>
                <a:effectLst/>
                <a:latin typeface="NimbusSanL-Regu"/>
              </a:rPr>
              <a:t>multiple times, each time providing a new chunk of data. </a:t>
            </a:r>
            <a:r>
              <a:rPr lang="en-US" sz="1600" b="0" i="0" dirty="0">
                <a:solidFill>
                  <a:srgbClr val="000000"/>
                </a:solidFill>
                <a:effectLst/>
                <a:latin typeface="NimbusMonL-Regu"/>
              </a:rPr>
              <a:t>Update </a:t>
            </a:r>
            <a:r>
              <a:rPr lang="en-US" sz="1600" b="0" i="0" dirty="0">
                <a:solidFill>
                  <a:srgbClr val="000000"/>
                </a:solidFill>
                <a:effectLst/>
                <a:latin typeface="NimbusSanL-Regu"/>
              </a:rPr>
              <a:t>shall update the hash value calculation with each new chunk.</a:t>
            </a:r>
            <a:endParaRPr lang="en-US" sz="1600" dirty="0"/>
          </a:p>
          <a:p>
            <a:pPr marL="1200150" lvl="2" indent="-285750">
              <a:buFont typeface="Arial" panose="020B0604020202020204" pitchFamily="34" charset="0"/>
              <a:buChar char="•"/>
            </a:pPr>
            <a:r>
              <a:rPr lang="en-US" sz="1600" b="1" i="0" dirty="0">
                <a:solidFill>
                  <a:srgbClr val="000000"/>
                </a:solidFill>
                <a:effectLst/>
                <a:highlight>
                  <a:srgbClr val="FFFF00"/>
                </a:highlight>
                <a:latin typeface="NimbusSanL-Bold"/>
              </a:rPr>
              <a:t>Finish</a:t>
            </a:r>
            <a:r>
              <a:rPr lang="en-US" sz="1600" dirty="0"/>
              <a:t> </a:t>
            </a:r>
          </a:p>
          <a:p>
            <a:pPr marL="1657350" lvl="3" indent="-285750">
              <a:buFont typeface="Arial" panose="020B0604020202020204" pitchFamily="34" charset="0"/>
              <a:buChar char="•"/>
            </a:pPr>
            <a:r>
              <a:rPr lang="en-US" sz="1600" b="0" i="0" dirty="0">
                <a:solidFill>
                  <a:srgbClr val="000000"/>
                </a:solidFill>
                <a:effectLst/>
                <a:latin typeface="NimbusSanL-Regu"/>
              </a:rPr>
              <a:t>Functionality</a:t>
            </a:r>
          </a:p>
          <a:p>
            <a:pPr marL="2114550" lvl="4" indent="-285750">
              <a:buFont typeface="Arial" panose="020B0604020202020204" pitchFamily="34" charset="0"/>
              <a:buChar char="•"/>
            </a:pPr>
            <a:r>
              <a:rPr lang="en-US" sz="1600" b="0" i="0" dirty="0">
                <a:solidFill>
                  <a:srgbClr val="000000"/>
                </a:solidFill>
                <a:effectLst/>
                <a:latin typeface="NimbusSanL-Regu"/>
              </a:rPr>
              <a:t>finalize the hash value calculation and return the hash value</a:t>
            </a:r>
          </a:p>
          <a:p>
            <a:pPr marL="1657350" lvl="3" indent="-285750">
              <a:buFont typeface="Arial" panose="020B0604020202020204" pitchFamily="34" charset="0"/>
              <a:buChar char="•"/>
            </a:pPr>
            <a:r>
              <a:rPr lang="en-US" sz="1600" dirty="0"/>
              <a:t>prototype</a:t>
            </a:r>
            <a:endParaRPr lang="pt-BR" sz="1600" dirty="0">
              <a:solidFill>
                <a:srgbClr val="000000"/>
              </a:solidFill>
              <a:latin typeface="NimbusSanL-Regu"/>
            </a:endParaRPr>
          </a:p>
          <a:p>
            <a:pPr marL="2114550" lvl="4" indent="-285750">
              <a:buFont typeface="Arial" panose="020B0604020202020204" pitchFamily="34" charset="0"/>
              <a:buChar char="•"/>
            </a:pPr>
            <a:r>
              <a:rPr lang="pt-BR" sz="1600" b="0" i="0" dirty="0">
                <a:solidFill>
                  <a:srgbClr val="00B050"/>
                </a:solidFill>
                <a:effectLst/>
                <a:latin typeface="NimbusSanL-Regu"/>
              </a:rPr>
              <a:t>virtual ara::core::Result&lt;ara::core::Vector&lt;ara::core::Byte&gt; &gt; Finish () noexcept=0;</a:t>
            </a:r>
          </a:p>
          <a:p>
            <a:pPr marL="1657350" lvl="3" indent="-285750">
              <a:buFont typeface="Arial" panose="020B0604020202020204" pitchFamily="34" charset="0"/>
              <a:buChar char="•"/>
            </a:pPr>
            <a:r>
              <a:rPr lang="pt-BR" sz="1600" dirty="0">
                <a:solidFill>
                  <a:srgbClr val="000000"/>
                </a:solidFill>
                <a:latin typeface="NimbusSanL-Regu"/>
              </a:rPr>
              <a:t>returns</a:t>
            </a:r>
          </a:p>
          <a:p>
            <a:pPr marL="2114550" lvl="4" indent="-285750">
              <a:buFont typeface="Arial" panose="020B0604020202020204" pitchFamily="34" charset="0"/>
              <a:buChar char="•"/>
            </a:pPr>
            <a:r>
              <a:rPr lang="en-US" sz="1600" b="0" i="0" dirty="0" err="1">
                <a:solidFill>
                  <a:srgbClr val="4D4DFF"/>
                </a:solidFill>
                <a:effectLst/>
                <a:latin typeface="NimbusMonL-Regu"/>
              </a:rPr>
              <a:t>CryptoErrorDomain</a:t>
            </a:r>
            <a:r>
              <a:rPr lang="en-US" sz="1600" b="0" i="0" dirty="0">
                <a:solidFill>
                  <a:srgbClr val="4D4DFF"/>
                </a:solidFill>
                <a:effectLst/>
                <a:latin typeface="NimbusMonL-Regu"/>
              </a:rPr>
              <a:t>::</a:t>
            </a:r>
            <a:r>
              <a:rPr lang="en-US" sz="1600" b="0" i="0" dirty="0" err="1">
                <a:solidFill>
                  <a:srgbClr val="4D4DFF"/>
                </a:solidFill>
                <a:effectLst/>
                <a:latin typeface="NimbusMonL-Regu"/>
              </a:rPr>
              <a:t>kProcessingNotStarted</a:t>
            </a:r>
            <a:r>
              <a:rPr lang="en-US" sz="1600" b="0" i="0" dirty="0">
                <a:solidFill>
                  <a:srgbClr val="000000"/>
                </a:solidFill>
                <a:effectLst/>
                <a:latin typeface="NimbusMonL-Regu"/>
              </a:rPr>
              <a:t> </a:t>
            </a:r>
            <a:r>
              <a:rPr lang="en-US" sz="1600" b="0" i="0" dirty="0">
                <a:solidFill>
                  <a:srgbClr val="000000"/>
                </a:solidFill>
                <a:effectLst/>
                <a:latin typeface="NimbusSanL-Regu"/>
              </a:rPr>
              <a:t>error, if </a:t>
            </a:r>
            <a:r>
              <a:rPr lang="en-US" sz="1600" b="0" i="0" dirty="0">
                <a:solidFill>
                  <a:srgbClr val="000000"/>
                </a:solidFill>
                <a:effectLst/>
                <a:latin typeface="NimbusMonL-Regu"/>
              </a:rPr>
              <a:t>Start </a:t>
            </a:r>
            <a:r>
              <a:rPr lang="en-US" sz="1600" b="0" i="0" dirty="0">
                <a:solidFill>
                  <a:srgbClr val="000000"/>
                </a:solidFill>
                <a:effectLst/>
                <a:latin typeface="NimbusSanL-Regu"/>
              </a:rPr>
              <a:t>has not been successfully called before.</a:t>
            </a:r>
            <a:endParaRPr lang="en-US" sz="1600" dirty="0">
              <a:solidFill>
                <a:srgbClr val="000000"/>
              </a:solidFill>
              <a:latin typeface="NimbusSanL-Regu"/>
            </a:endParaRPr>
          </a:p>
          <a:p>
            <a:pPr marL="2114550" lvl="4" indent="-285750">
              <a:buFont typeface="Arial" panose="020B0604020202020204" pitchFamily="34" charset="0"/>
              <a:buChar char="•"/>
            </a:pPr>
            <a:r>
              <a:rPr lang="en-US" sz="1600" b="0" i="0" dirty="0" err="1">
                <a:solidFill>
                  <a:srgbClr val="4D4DFF"/>
                </a:solidFill>
                <a:effectLst/>
                <a:latin typeface="NimbusMonL-Regu"/>
              </a:rPr>
              <a:t>CryptoErrorDomain</a:t>
            </a:r>
            <a:r>
              <a:rPr lang="en-US" sz="1600" b="0" i="0" dirty="0">
                <a:solidFill>
                  <a:srgbClr val="4D4DFF"/>
                </a:solidFill>
                <a:effectLst/>
                <a:latin typeface="NimbusMonL-Regu"/>
              </a:rPr>
              <a:t>::</a:t>
            </a:r>
            <a:r>
              <a:rPr lang="en-US" sz="1600" b="0" i="0" dirty="0" err="1">
                <a:solidFill>
                  <a:srgbClr val="4D4DFF"/>
                </a:solidFill>
                <a:effectLst/>
                <a:latin typeface="NimbusMonL-Regu"/>
              </a:rPr>
              <a:t>kInvalidUsageOrder</a:t>
            </a:r>
            <a:r>
              <a:rPr lang="en-US" sz="1600" b="0" i="0" dirty="0">
                <a:solidFill>
                  <a:srgbClr val="000000"/>
                </a:solidFill>
                <a:effectLst/>
                <a:latin typeface="NimbusMonL-Regu"/>
              </a:rPr>
              <a:t> </a:t>
            </a:r>
            <a:r>
              <a:rPr lang="en-US" sz="1600" b="0" i="0" dirty="0">
                <a:solidFill>
                  <a:srgbClr val="000000"/>
                </a:solidFill>
                <a:effectLst/>
                <a:latin typeface="NimbusSanL-Regu"/>
              </a:rPr>
              <a:t>error, if </a:t>
            </a:r>
            <a:r>
              <a:rPr lang="en-US" sz="1600" b="0" i="0" dirty="0">
                <a:solidFill>
                  <a:srgbClr val="000000"/>
                </a:solidFill>
                <a:effectLst/>
                <a:latin typeface="NimbusMonL-Regu"/>
              </a:rPr>
              <a:t>Update </a:t>
            </a:r>
            <a:r>
              <a:rPr lang="en-US" sz="1600" b="0" i="0" dirty="0">
                <a:solidFill>
                  <a:srgbClr val="000000"/>
                </a:solidFill>
                <a:effectLst/>
                <a:latin typeface="NimbusSanL-Regu"/>
              </a:rPr>
              <a:t>has not been called successfully after the last call to </a:t>
            </a:r>
            <a:r>
              <a:rPr lang="en-US" sz="1600" b="0" i="0" dirty="0">
                <a:solidFill>
                  <a:srgbClr val="000000"/>
                </a:solidFill>
                <a:effectLst/>
                <a:latin typeface="NimbusMonL-Regu"/>
              </a:rPr>
              <a:t>Start</a:t>
            </a:r>
            <a:r>
              <a:rPr lang="en-US" sz="1600" b="0" i="0" dirty="0">
                <a:solidFill>
                  <a:srgbClr val="000000"/>
                </a:solidFill>
                <a:effectLst/>
                <a:latin typeface="NimbusSanL-Regu"/>
              </a:rPr>
              <a:t>.</a:t>
            </a:r>
            <a:r>
              <a:rPr lang="en-US" sz="1600" dirty="0"/>
              <a:t> </a:t>
            </a:r>
            <a:endParaRPr lang="pt-BR" sz="1600" b="0" i="0" dirty="0">
              <a:solidFill>
                <a:srgbClr val="000000"/>
              </a:solidFill>
              <a:effectLst/>
              <a:latin typeface="NimbusSanL-Regu"/>
            </a:endParaRPr>
          </a:p>
          <a:p>
            <a:pPr marL="1657350" lvl="3" indent="-285750">
              <a:buFont typeface="Arial" panose="020B0604020202020204" pitchFamily="34" charset="0"/>
              <a:buChar char="•"/>
            </a:pPr>
            <a:r>
              <a:rPr lang="en-US" sz="1600" b="0" i="0" dirty="0">
                <a:solidFill>
                  <a:srgbClr val="000000"/>
                </a:solidFill>
                <a:effectLst/>
                <a:latin typeface="NimbusSanL-Regu"/>
              </a:rPr>
              <a:t>Notes</a:t>
            </a:r>
          </a:p>
          <a:p>
            <a:pPr marL="2114550" lvl="4" indent="-285750">
              <a:buFont typeface="Arial" panose="020B0604020202020204" pitchFamily="34" charset="0"/>
              <a:buChar char="•"/>
            </a:pPr>
            <a:r>
              <a:rPr lang="en-US" sz="1600" b="0" i="0" dirty="0">
                <a:solidFill>
                  <a:srgbClr val="000000"/>
                </a:solidFill>
                <a:effectLst/>
                <a:latin typeface="NimbusSanL-Regu"/>
              </a:rPr>
              <a:t>If </a:t>
            </a:r>
            <a:r>
              <a:rPr lang="en-US" sz="1600" b="0" i="0" dirty="0">
                <a:solidFill>
                  <a:srgbClr val="000000"/>
                </a:solidFill>
                <a:effectLst/>
                <a:latin typeface="NimbusMonL-Regu"/>
              </a:rPr>
              <a:t>Finish </a:t>
            </a:r>
            <a:r>
              <a:rPr lang="en-US" sz="1600" b="0" i="0" dirty="0">
                <a:solidFill>
                  <a:srgbClr val="000000"/>
                </a:solidFill>
                <a:effectLst/>
                <a:latin typeface="NimbusSanL-Regu"/>
              </a:rPr>
              <a:t>is called multiple times for the same hash value calculation, then only the first call shall apply the finalizations step; i.e. all other subsequent calls shall only return the hash value.</a:t>
            </a:r>
            <a:endParaRPr lang="en-US" sz="1600" dirty="0"/>
          </a:p>
        </p:txBody>
      </p:sp>
    </p:spTree>
    <p:extLst>
      <p:ext uri="{BB962C8B-B14F-4D97-AF65-F5344CB8AC3E}">
        <p14:creationId xmlns:p14="http://schemas.microsoft.com/office/powerpoint/2010/main" val="1168111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6CC9D-7DF3-4439-88E1-B155E32F7854}"/>
              </a:ext>
            </a:extLst>
          </p:cNvPr>
          <p:cNvSpPr>
            <a:spLocks noGrp="1"/>
          </p:cNvSpPr>
          <p:nvPr>
            <p:ph type="title"/>
          </p:nvPr>
        </p:nvSpPr>
        <p:spPr/>
        <p:txBody>
          <a:bodyPr>
            <a:normAutofit fontScale="90000"/>
          </a:bodyPr>
          <a:lstStyle/>
          <a:p>
            <a:r>
              <a:rPr lang="en-US" dirty="0"/>
              <a:t>Continue: </a:t>
            </a:r>
            <a:r>
              <a:rPr lang="en-US" dirty="0" err="1"/>
              <a:t>HashingFunctionCtx</a:t>
            </a:r>
            <a:endParaRPr lang="en-US" dirty="0"/>
          </a:p>
        </p:txBody>
      </p:sp>
      <p:sp>
        <p:nvSpPr>
          <p:cNvPr id="4" name="TextBox 3">
            <a:extLst>
              <a:ext uri="{FF2B5EF4-FFF2-40B4-BE49-F238E27FC236}">
                <a16:creationId xmlns:a16="http://schemas.microsoft.com/office/drawing/2014/main" id="{24B3E85D-0AE2-4E6A-8C7F-5FB6AAAA0F34}"/>
              </a:ext>
            </a:extLst>
          </p:cNvPr>
          <p:cNvSpPr txBox="1"/>
          <p:nvPr/>
        </p:nvSpPr>
        <p:spPr>
          <a:xfrm>
            <a:off x="393290" y="1397675"/>
            <a:ext cx="11405419" cy="2031325"/>
          </a:xfrm>
          <a:prstGeom prst="rect">
            <a:avLst/>
          </a:prstGeom>
          <a:noFill/>
        </p:spPr>
        <p:txBody>
          <a:bodyPr wrap="square">
            <a:spAutoFit/>
          </a:bodyPr>
          <a:lstStyle/>
          <a:p>
            <a:pPr marL="1200150" lvl="2" indent="-285750">
              <a:buFont typeface="Arial" panose="020B0604020202020204" pitchFamily="34" charset="0"/>
              <a:buChar char="•"/>
            </a:pPr>
            <a:r>
              <a:rPr lang="en-US" b="1" i="0" dirty="0" err="1">
                <a:solidFill>
                  <a:srgbClr val="000000"/>
                </a:solidFill>
                <a:effectLst/>
                <a:highlight>
                  <a:srgbClr val="FFFF00"/>
                </a:highlight>
                <a:latin typeface="NimbusSanL-Bold"/>
              </a:rPr>
              <a:t>getDigest</a:t>
            </a:r>
            <a:r>
              <a:rPr lang="en-US" dirty="0"/>
              <a:t> </a:t>
            </a:r>
          </a:p>
          <a:p>
            <a:pPr marL="1657350" lvl="3" indent="-285750">
              <a:buFont typeface="Arial" panose="020B0604020202020204" pitchFamily="34" charset="0"/>
              <a:buChar char="•"/>
            </a:pPr>
            <a:r>
              <a:rPr lang="en-US" b="0" i="0" dirty="0">
                <a:solidFill>
                  <a:srgbClr val="000000"/>
                </a:solidFill>
                <a:effectLst/>
                <a:latin typeface="NimbusSanL-Regu"/>
              </a:rPr>
              <a:t>Functionality</a:t>
            </a:r>
          </a:p>
          <a:p>
            <a:pPr marL="2114550" lvl="4" indent="-285750">
              <a:buFont typeface="Arial" panose="020B0604020202020204" pitchFamily="34" charset="0"/>
              <a:buChar char="•"/>
            </a:pPr>
            <a:r>
              <a:rPr lang="en-US" sz="1800" b="0" i="0" dirty="0">
                <a:solidFill>
                  <a:srgbClr val="000000"/>
                </a:solidFill>
                <a:effectLst/>
                <a:latin typeface="NimbusSanL-Regu"/>
              </a:rPr>
              <a:t>return the finalized hash value</a:t>
            </a:r>
            <a:r>
              <a:rPr lang="en-US" dirty="0"/>
              <a:t>  </a:t>
            </a:r>
          </a:p>
          <a:p>
            <a:pPr marL="1657350" lvl="3" indent="-285750">
              <a:buFont typeface="Arial" panose="020B0604020202020204" pitchFamily="34" charset="0"/>
              <a:buChar char="•"/>
            </a:pPr>
            <a:r>
              <a:rPr lang="en-US" dirty="0"/>
              <a:t>Prototype</a:t>
            </a:r>
          </a:p>
          <a:p>
            <a:pPr marL="2114550" lvl="4" indent="-285750">
              <a:buFont typeface="Arial" panose="020B0604020202020204" pitchFamily="34" charset="0"/>
              <a:buChar char="•"/>
            </a:pPr>
            <a:r>
              <a:rPr lang="en-US" dirty="0" err="1">
                <a:solidFill>
                  <a:srgbClr val="00B050"/>
                </a:solidFill>
              </a:rPr>
              <a:t>ara</a:t>
            </a:r>
            <a:r>
              <a:rPr lang="en-US" dirty="0">
                <a:solidFill>
                  <a:srgbClr val="00B050"/>
                </a:solidFill>
              </a:rPr>
              <a:t>::core::Result&lt;</a:t>
            </a:r>
            <a:r>
              <a:rPr lang="en-US" dirty="0" err="1">
                <a:solidFill>
                  <a:srgbClr val="00B050"/>
                </a:solidFill>
              </a:rPr>
              <a:t>ara</a:t>
            </a:r>
            <a:r>
              <a:rPr lang="en-US" dirty="0">
                <a:solidFill>
                  <a:srgbClr val="00B050"/>
                </a:solidFill>
              </a:rPr>
              <a:t>::core::Vector&lt;</a:t>
            </a:r>
            <a:r>
              <a:rPr lang="en-US" dirty="0" err="1">
                <a:solidFill>
                  <a:srgbClr val="00B050"/>
                </a:solidFill>
              </a:rPr>
              <a:t>ara</a:t>
            </a:r>
            <a:r>
              <a:rPr lang="en-US" dirty="0">
                <a:solidFill>
                  <a:srgbClr val="00B050"/>
                </a:solidFill>
              </a:rPr>
              <a:t>::core::Byte&gt; &gt; </a:t>
            </a:r>
            <a:r>
              <a:rPr lang="en-US" dirty="0" err="1">
                <a:solidFill>
                  <a:srgbClr val="00B050"/>
                </a:solidFill>
              </a:rPr>
              <a:t>GetDigest</a:t>
            </a:r>
            <a:r>
              <a:rPr lang="en-US" dirty="0">
                <a:solidFill>
                  <a:srgbClr val="00B050"/>
                </a:solidFill>
              </a:rPr>
              <a:t> (std::</a:t>
            </a:r>
            <a:r>
              <a:rPr lang="en-US" dirty="0" err="1">
                <a:solidFill>
                  <a:srgbClr val="00B050"/>
                </a:solidFill>
              </a:rPr>
              <a:t>size_t</a:t>
            </a:r>
            <a:r>
              <a:rPr lang="en-US" dirty="0">
                <a:solidFill>
                  <a:srgbClr val="00B050"/>
                </a:solidFill>
              </a:rPr>
              <a:t> offset=0);</a:t>
            </a:r>
          </a:p>
          <a:p>
            <a:pPr marL="1657350" lvl="3" indent="-285750">
              <a:buFont typeface="Arial" panose="020B0604020202020204" pitchFamily="34" charset="0"/>
              <a:buChar char="•"/>
            </a:pPr>
            <a:r>
              <a:rPr lang="en-US" dirty="0">
                <a:solidFill>
                  <a:srgbClr val="000000"/>
                </a:solidFill>
                <a:latin typeface="NimbusMonL-Regu"/>
              </a:rPr>
              <a:t>returns </a:t>
            </a:r>
            <a:endParaRPr lang="en-US" sz="1800" b="0" i="0" dirty="0">
              <a:solidFill>
                <a:srgbClr val="000000"/>
              </a:solidFill>
              <a:effectLst/>
              <a:latin typeface="NimbusSanL-Regu"/>
            </a:endParaRPr>
          </a:p>
          <a:p>
            <a:pPr marL="2114550" lvl="4" indent="-285750">
              <a:buFont typeface="Arial" panose="020B0604020202020204" pitchFamily="34" charset="0"/>
              <a:buChar char="•"/>
            </a:pPr>
            <a:r>
              <a:rPr lang="en-US" sz="1800" b="0" i="0" dirty="0" err="1">
                <a:solidFill>
                  <a:srgbClr val="0000FF"/>
                </a:solidFill>
                <a:effectLst/>
                <a:latin typeface="NimbusMonL-Regu"/>
              </a:rPr>
              <a:t>kProcessingNotStarted</a:t>
            </a:r>
            <a:r>
              <a:rPr lang="en-US" sz="1800" b="0" i="0" dirty="0">
                <a:solidFill>
                  <a:srgbClr val="0000FF"/>
                </a:solidFill>
                <a:effectLst/>
                <a:latin typeface="NimbusMonL-Regu"/>
              </a:rPr>
              <a:t> </a:t>
            </a:r>
            <a:r>
              <a:rPr lang="en-US" sz="1800" b="0" i="0" dirty="0">
                <a:solidFill>
                  <a:srgbClr val="000000"/>
                </a:solidFill>
                <a:effectLst/>
                <a:latin typeface="NimbusSanL-Regu"/>
              </a:rPr>
              <a:t>error, if </a:t>
            </a:r>
            <a:r>
              <a:rPr lang="en-US" sz="1800" b="0" i="0" dirty="0">
                <a:solidFill>
                  <a:srgbClr val="0000FF"/>
                </a:solidFill>
                <a:effectLst/>
                <a:latin typeface="NimbusMonL-Regu"/>
              </a:rPr>
              <a:t>Finish </a:t>
            </a:r>
            <a:r>
              <a:rPr lang="en-US" sz="1800" b="0" i="0" dirty="0">
                <a:solidFill>
                  <a:srgbClr val="000000"/>
                </a:solidFill>
                <a:effectLst/>
                <a:latin typeface="NimbusSanL-Regu"/>
              </a:rPr>
              <a:t>has not been called for the current hash value calculation</a:t>
            </a:r>
            <a:r>
              <a:rPr lang="en-US" dirty="0"/>
              <a:t> </a:t>
            </a:r>
          </a:p>
        </p:txBody>
      </p:sp>
      <p:grpSp>
        <p:nvGrpSpPr>
          <p:cNvPr id="19" name="Group 18">
            <a:extLst>
              <a:ext uri="{FF2B5EF4-FFF2-40B4-BE49-F238E27FC236}">
                <a16:creationId xmlns:a16="http://schemas.microsoft.com/office/drawing/2014/main" id="{1405EF3A-83EA-4850-BBE9-8E3932628E0E}"/>
              </a:ext>
            </a:extLst>
          </p:cNvPr>
          <p:cNvGrpSpPr/>
          <p:nvPr/>
        </p:nvGrpSpPr>
        <p:grpSpPr>
          <a:xfrm>
            <a:off x="2133600" y="3991127"/>
            <a:ext cx="7039897" cy="2339831"/>
            <a:chOff x="2133600" y="4216105"/>
            <a:chExt cx="7039897" cy="2339831"/>
          </a:xfrm>
        </p:grpSpPr>
        <p:sp>
          <p:nvSpPr>
            <p:cNvPr id="5" name="TextBox 4">
              <a:extLst>
                <a:ext uri="{FF2B5EF4-FFF2-40B4-BE49-F238E27FC236}">
                  <a16:creationId xmlns:a16="http://schemas.microsoft.com/office/drawing/2014/main" id="{B0BD7030-0D3D-43B9-A8B8-D3257E95C35C}"/>
                </a:ext>
              </a:extLst>
            </p:cNvPr>
            <p:cNvSpPr txBox="1"/>
            <p:nvPr/>
          </p:nvSpPr>
          <p:spPr>
            <a:xfrm>
              <a:off x="3077497" y="4223265"/>
              <a:ext cx="6096000" cy="369332"/>
            </a:xfrm>
            <a:prstGeom prst="rect">
              <a:avLst/>
            </a:prstGeom>
            <a:noFill/>
          </p:spPr>
          <p:txBody>
            <a:bodyPr wrap="square">
              <a:spAutoFit/>
            </a:bodyPr>
            <a:lstStyle/>
            <a:p>
              <a:r>
                <a:rPr lang="en-US" b="1" i="0" dirty="0">
                  <a:solidFill>
                    <a:srgbClr val="000000"/>
                  </a:solidFill>
                  <a:effectLst/>
                  <a:highlight>
                    <a:srgbClr val="FFFF00"/>
                  </a:highlight>
                  <a:latin typeface="NimbusSanL-Bold"/>
                </a:rPr>
                <a:t>Start</a:t>
              </a:r>
            </a:p>
          </p:txBody>
        </p:sp>
        <p:sp>
          <p:nvSpPr>
            <p:cNvPr id="6" name="TextBox 5">
              <a:extLst>
                <a:ext uri="{FF2B5EF4-FFF2-40B4-BE49-F238E27FC236}">
                  <a16:creationId xmlns:a16="http://schemas.microsoft.com/office/drawing/2014/main" id="{E84D9D2C-8B27-4B92-9081-0E976F788A40}"/>
                </a:ext>
              </a:extLst>
            </p:cNvPr>
            <p:cNvSpPr txBox="1"/>
            <p:nvPr/>
          </p:nvSpPr>
          <p:spPr>
            <a:xfrm>
              <a:off x="2979174" y="4823033"/>
              <a:ext cx="6096000" cy="369332"/>
            </a:xfrm>
            <a:prstGeom prst="rect">
              <a:avLst/>
            </a:prstGeom>
            <a:noFill/>
          </p:spPr>
          <p:txBody>
            <a:bodyPr wrap="square">
              <a:spAutoFit/>
            </a:bodyPr>
            <a:lstStyle/>
            <a:p>
              <a:r>
                <a:rPr lang="en-US" b="1" i="0" dirty="0">
                  <a:solidFill>
                    <a:srgbClr val="000000"/>
                  </a:solidFill>
                  <a:effectLst/>
                  <a:highlight>
                    <a:srgbClr val="FFFF00"/>
                  </a:highlight>
                  <a:latin typeface="NimbusSanL-Bold"/>
                </a:rPr>
                <a:t>Update</a:t>
              </a:r>
              <a:endParaRPr lang="en-US" dirty="0"/>
            </a:p>
          </p:txBody>
        </p:sp>
        <p:sp>
          <p:nvSpPr>
            <p:cNvPr id="7" name="TextBox 6">
              <a:extLst>
                <a:ext uri="{FF2B5EF4-FFF2-40B4-BE49-F238E27FC236}">
                  <a16:creationId xmlns:a16="http://schemas.microsoft.com/office/drawing/2014/main" id="{2F8BE738-C47D-4DA3-8D24-F8CD4A96142E}"/>
                </a:ext>
              </a:extLst>
            </p:cNvPr>
            <p:cNvSpPr txBox="1"/>
            <p:nvPr/>
          </p:nvSpPr>
          <p:spPr>
            <a:xfrm>
              <a:off x="2133600" y="5412968"/>
              <a:ext cx="6096000" cy="369332"/>
            </a:xfrm>
            <a:prstGeom prst="rect">
              <a:avLst/>
            </a:prstGeom>
            <a:noFill/>
          </p:spPr>
          <p:txBody>
            <a:bodyPr wrap="square">
              <a:spAutoFit/>
            </a:bodyPr>
            <a:lstStyle/>
            <a:p>
              <a:pPr lvl="2"/>
              <a:r>
                <a:rPr lang="en-US" b="1" i="0" dirty="0">
                  <a:solidFill>
                    <a:srgbClr val="000000"/>
                  </a:solidFill>
                  <a:effectLst/>
                  <a:highlight>
                    <a:srgbClr val="FFFF00"/>
                  </a:highlight>
                  <a:latin typeface="NimbusSanL-Bold"/>
                </a:rPr>
                <a:t>Finish</a:t>
              </a:r>
              <a:r>
                <a:rPr lang="en-US" dirty="0"/>
                <a:t> </a:t>
              </a:r>
            </a:p>
          </p:txBody>
        </p:sp>
        <p:sp>
          <p:nvSpPr>
            <p:cNvPr id="8" name="TextBox 7">
              <a:extLst>
                <a:ext uri="{FF2B5EF4-FFF2-40B4-BE49-F238E27FC236}">
                  <a16:creationId xmlns:a16="http://schemas.microsoft.com/office/drawing/2014/main" id="{020C48F5-C9B5-47F6-AC2C-6F23A2350EC7}"/>
                </a:ext>
              </a:extLst>
            </p:cNvPr>
            <p:cNvSpPr txBox="1"/>
            <p:nvPr/>
          </p:nvSpPr>
          <p:spPr>
            <a:xfrm>
              <a:off x="2900516" y="6061897"/>
              <a:ext cx="6096000" cy="369332"/>
            </a:xfrm>
            <a:prstGeom prst="rect">
              <a:avLst/>
            </a:prstGeom>
            <a:noFill/>
          </p:spPr>
          <p:txBody>
            <a:bodyPr wrap="square">
              <a:spAutoFit/>
            </a:bodyPr>
            <a:lstStyle/>
            <a:p>
              <a:r>
                <a:rPr lang="en-US" b="1" i="0" dirty="0" err="1">
                  <a:solidFill>
                    <a:srgbClr val="000000"/>
                  </a:solidFill>
                  <a:effectLst/>
                  <a:highlight>
                    <a:srgbClr val="FFFF00"/>
                  </a:highlight>
                  <a:latin typeface="NimbusSanL-Bold"/>
                </a:rPr>
                <a:t>getDigest</a:t>
              </a:r>
              <a:endParaRPr lang="en-US" dirty="0"/>
            </a:p>
          </p:txBody>
        </p:sp>
        <p:grpSp>
          <p:nvGrpSpPr>
            <p:cNvPr id="18" name="Group 17">
              <a:extLst>
                <a:ext uri="{FF2B5EF4-FFF2-40B4-BE49-F238E27FC236}">
                  <a16:creationId xmlns:a16="http://schemas.microsoft.com/office/drawing/2014/main" id="{9E2DE6DC-F268-46DD-90B0-177060D02860}"/>
                </a:ext>
              </a:extLst>
            </p:cNvPr>
            <p:cNvGrpSpPr/>
            <p:nvPr/>
          </p:nvGrpSpPr>
          <p:grpSpPr>
            <a:xfrm>
              <a:off x="2720051" y="4216105"/>
              <a:ext cx="1435260" cy="2339831"/>
              <a:chOff x="2720051" y="4216105"/>
              <a:chExt cx="1435260" cy="2339831"/>
            </a:xfrm>
          </p:grpSpPr>
          <p:sp>
            <p:nvSpPr>
              <p:cNvPr id="13" name="Rectangle 12">
                <a:extLst>
                  <a:ext uri="{FF2B5EF4-FFF2-40B4-BE49-F238E27FC236}">
                    <a16:creationId xmlns:a16="http://schemas.microsoft.com/office/drawing/2014/main" id="{CB1354BC-3C2A-4607-A2E5-4DCE1C65D33D}"/>
                  </a:ext>
                </a:extLst>
              </p:cNvPr>
              <p:cNvSpPr/>
              <p:nvPr/>
            </p:nvSpPr>
            <p:spPr>
              <a:xfrm>
                <a:off x="2720051" y="4216105"/>
                <a:ext cx="1435260" cy="23398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486349C-DF86-4D77-9EBC-2EE7A73F4434}"/>
                  </a:ext>
                </a:extLst>
              </p:cNvPr>
              <p:cNvCxnSpPr/>
              <p:nvPr/>
            </p:nvCxnSpPr>
            <p:spPr>
              <a:xfrm>
                <a:off x="3391382" y="4546297"/>
                <a:ext cx="0" cy="338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D79F55C8-A2EF-4B76-838E-C163ADC92D21}"/>
                  </a:ext>
                </a:extLst>
              </p:cNvPr>
              <p:cNvCxnSpPr/>
              <p:nvPr/>
            </p:nvCxnSpPr>
            <p:spPr>
              <a:xfrm>
                <a:off x="3391382" y="5146065"/>
                <a:ext cx="0" cy="338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AD7FA9B7-D5A1-44F6-ACBD-E585AFAF752B}"/>
                  </a:ext>
                </a:extLst>
              </p:cNvPr>
              <p:cNvCxnSpPr/>
              <p:nvPr/>
            </p:nvCxnSpPr>
            <p:spPr>
              <a:xfrm>
                <a:off x="3391382" y="5759150"/>
                <a:ext cx="0" cy="338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3164250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1C0FF-D543-456F-B705-5133E68AAE49}"/>
              </a:ext>
            </a:extLst>
          </p:cNvPr>
          <p:cNvSpPr>
            <a:spLocks noGrp="1"/>
          </p:cNvSpPr>
          <p:nvPr>
            <p:ph type="title"/>
          </p:nvPr>
        </p:nvSpPr>
        <p:spPr/>
        <p:txBody>
          <a:bodyPr>
            <a:normAutofit fontScale="90000"/>
          </a:bodyPr>
          <a:lstStyle/>
          <a:p>
            <a:r>
              <a:rPr lang="en-US" dirty="0"/>
              <a:t>Continue: </a:t>
            </a:r>
            <a:r>
              <a:rPr lang="en-US" dirty="0" err="1"/>
              <a:t>HashingFunctionCtx</a:t>
            </a:r>
            <a:endParaRPr lang="en-US" dirty="0"/>
          </a:p>
        </p:txBody>
      </p:sp>
      <p:pic>
        <p:nvPicPr>
          <p:cNvPr id="4" name="Picture 3">
            <a:extLst>
              <a:ext uri="{FF2B5EF4-FFF2-40B4-BE49-F238E27FC236}">
                <a16:creationId xmlns:a16="http://schemas.microsoft.com/office/drawing/2014/main" id="{6D350914-E450-4DFB-B84C-44024F61C84B}"/>
              </a:ext>
            </a:extLst>
          </p:cNvPr>
          <p:cNvPicPr>
            <a:picLocks noChangeAspect="1"/>
          </p:cNvPicPr>
          <p:nvPr/>
        </p:nvPicPr>
        <p:blipFill rotWithShape="1">
          <a:blip r:embed="rId2"/>
          <a:srcRect l="3697" t="22365" r="16129" b="14696"/>
          <a:stretch/>
        </p:blipFill>
        <p:spPr>
          <a:xfrm>
            <a:off x="546802" y="1310615"/>
            <a:ext cx="11645198" cy="5142271"/>
          </a:xfrm>
          <a:prstGeom prst="rect">
            <a:avLst/>
          </a:prstGeom>
        </p:spPr>
      </p:pic>
    </p:spTree>
    <p:extLst>
      <p:ext uri="{BB962C8B-B14F-4D97-AF65-F5344CB8AC3E}">
        <p14:creationId xmlns:p14="http://schemas.microsoft.com/office/powerpoint/2010/main" val="360942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F05DC-A544-4625-A365-57CEAE78504A}"/>
              </a:ext>
            </a:extLst>
          </p:cNvPr>
          <p:cNvSpPr>
            <a:spLocks noGrp="1"/>
          </p:cNvSpPr>
          <p:nvPr>
            <p:ph idx="1"/>
          </p:nvPr>
        </p:nvSpPr>
        <p:spPr>
          <a:xfrm>
            <a:off x="806116" y="1488740"/>
            <a:ext cx="10744200" cy="5200817"/>
          </a:xfrm>
        </p:spPr>
        <p:txBody>
          <a:bodyPr>
            <a:normAutofit lnSpcReduction="10000"/>
          </a:bodyPr>
          <a:lstStyle/>
          <a:p>
            <a:pPr>
              <a:lnSpc>
                <a:spcPct val="120000"/>
              </a:lnSpc>
            </a:pPr>
            <a:r>
              <a:rPr lang="en-US" sz="2600" b="1" dirty="0"/>
              <a:t>Include in CmakeLists.txt  (soft way)</a:t>
            </a:r>
            <a:endParaRPr lang="en-US" altLang="en-US" sz="1000" b="1" dirty="0">
              <a:latin typeface="Arial" panose="020B0604020202020204" pitchFamily="34" charset="0"/>
            </a:endParaRPr>
          </a:p>
          <a:p>
            <a:pPr marL="342900" indent="-342900">
              <a:lnSpc>
                <a:spcPct val="120000"/>
              </a:lnSpc>
              <a:buFont typeface="+mj-lt"/>
              <a:buAutoNum type="arabicPeriod"/>
            </a:pPr>
            <a:r>
              <a:rPr lang="en-US" altLang="en-US" sz="2400" dirty="0">
                <a:latin typeface="Arial" panose="020B0604020202020204" pitchFamily="34" charset="0"/>
              </a:rPr>
              <a:t>Create a </a:t>
            </a:r>
            <a:r>
              <a:rPr lang="en-US" altLang="en-US" sz="2400" dirty="0" err="1">
                <a:latin typeface="Arial" panose="020B0604020202020204" pitchFamily="34" charset="0"/>
              </a:rPr>
              <a:t>FindCrypto</a:t>
            </a:r>
            <a:r>
              <a:rPr lang="en-US" altLang="en-US" sz="2400" dirty="0">
                <a:latin typeface="Arial" panose="020B0604020202020204" pitchFamily="34" charset="0"/>
              </a:rPr>
              <a:t>++.</a:t>
            </a:r>
            <a:r>
              <a:rPr lang="en-US" altLang="en-US" sz="2400" dirty="0" err="1">
                <a:latin typeface="Arial" panose="020B0604020202020204" pitchFamily="34" charset="0"/>
              </a:rPr>
              <a:t>cmake</a:t>
            </a:r>
            <a:r>
              <a:rPr lang="en-US" altLang="en-US" sz="2400" dirty="0">
                <a:latin typeface="Arial" panose="020B0604020202020204" pitchFamily="34" charset="0"/>
              </a:rPr>
              <a:t> file with the following content:</a:t>
            </a:r>
            <a:endParaRPr lang="en-US" sz="3800" dirty="0">
              <a:solidFill>
                <a:srgbClr val="0000FF"/>
              </a:solidFill>
              <a:latin typeface="Consolas" panose="020B0609020204030204" pitchFamily="49" charset="0"/>
            </a:endParaRPr>
          </a:p>
          <a:p>
            <a:pPr marL="457200" lvl="1" indent="0">
              <a:lnSpc>
                <a:spcPct val="120000"/>
              </a:lnSpc>
              <a:buNone/>
            </a:pPr>
            <a:r>
              <a:rPr lang="en-US" sz="2200" dirty="0" err="1">
                <a:solidFill>
                  <a:srgbClr val="0000FF"/>
                </a:solidFill>
                <a:latin typeface="Consolas" panose="020B0609020204030204" pitchFamily="49" charset="0"/>
              </a:rPr>
              <a:t>find_path</a:t>
            </a:r>
            <a:r>
              <a:rPr lang="en-US" sz="2200" dirty="0">
                <a:solidFill>
                  <a:srgbClr val="000000"/>
                </a:solidFill>
                <a:latin typeface="Consolas" panose="020B0609020204030204" pitchFamily="49" charset="0"/>
              </a:rPr>
              <a:t>(Crypto++_INCLUDE_DIR </a:t>
            </a:r>
            <a:r>
              <a:rPr lang="en-US" sz="2200" dirty="0" err="1">
                <a:solidFill>
                  <a:srgbClr val="000000"/>
                </a:solidFill>
                <a:latin typeface="Consolas" panose="020B0609020204030204" pitchFamily="49" charset="0"/>
              </a:rPr>
              <a:t>cryptopp</a:t>
            </a:r>
            <a:r>
              <a:rPr lang="en-US" sz="2200" dirty="0">
                <a:solidFill>
                  <a:srgbClr val="000000"/>
                </a:solidFill>
                <a:latin typeface="Consolas" panose="020B0609020204030204" pitchFamily="49" charset="0"/>
              </a:rPr>
              <a:t>)</a:t>
            </a:r>
          </a:p>
          <a:p>
            <a:pPr marL="457200" lvl="1" indent="0">
              <a:buNone/>
            </a:pPr>
            <a:r>
              <a:rPr lang="en-US" sz="2200" dirty="0" err="1">
                <a:solidFill>
                  <a:srgbClr val="0000FF"/>
                </a:solidFill>
                <a:latin typeface="Consolas" panose="020B0609020204030204" pitchFamily="49" charset="0"/>
              </a:rPr>
              <a:t>find_library</a:t>
            </a:r>
            <a:r>
              <a:rPr lang="en-US" sz="2200" dirty="0">
                <a:solidFill>
                  <a:srgbClr val="000000"/>
                </a:solidFill>
                <a:latin typeface="Consolas" panose="020B0609020204030204" pitchFamily="49" charset="0"/>
              </a:rPr>
              <a:t>(Crypto++_LIBRARY </a:t>
            </a:r>
            <a:r>
              <a:rPr lang="en-US" sz="2200" dirty="0">
                <a:solidFill>
                  <a:srgbClr val="0000FF"/>
                </a:solidFill>
                <a:latin typeface="Consolas" panose="020B0609020204030204" pitchFamily="49" charset="0"/>
              </a:rPr>
              <a:t>NAMES</a:t>
            </a: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cryptopp</a:t>
            </a:r>
            <a:r>
              <a:rPr lang="en-US" sz="2200" dirty="0">
                <a:solidFill>
                  <a:srgbClr val="000000"/>
                </a:solidFill>
                <a:latin typeface="Consolas" panose="020B0609020204030204" pitchFamily="49" charset="0"/>
              </a:rPr>
              <a:t>)</a:t>
            </a:r>
          </a:p>
          <a:p>
            <a:pPr marL="457200" lvl="1" indent="0">
              <a:buNone/>
            </a:pPr>
            <a:br>
              <a:rPr lang="en-US" sz="2200" dirty="0">
                <a:solidFill>
                  <a:srgbClr val="000000"/>
                </a:solidFill>
                <a:latin typeface="Consolas" panose="020B0609020204030204" pitchFamily="49" charset="0"/>
              </a:rPr>
            </a:b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(Crypto++_FOUND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457200" lvl="1" indent="0">
              <a:buNone/>
            </a:pPr>
            <a:r>
              <a:rPr lang="en-US" sz="2200" dirty="0">
                <a:solidFill>
                  <a:srgbClr val="0000FF"/>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NOT</a:t>
            </a:r>
            <a:r>
              <a:rPr lang="en-US" sz="2200" dirty="0">
                <a:solidFill>
                  <a:srgbClr val="000000"/>
                </a:solidFill>
                <a:latin typeface="Consolas" panose="020B0609020204030204" pitchFamily="49" charset="0"/>
              </a:rPr>
              <a:t> Crypto++_LIBRARY </a:t>
            </a:r>
            <a:r>
              <a:rPr lang="en-US" sz="2200" dirty="0">
                <a:solidFill>
                  <a:srgbClr val="0000FF"/>
                </a:solidFill>
                <a:latin typeface="Consolas" panose="020B0609020204030204" pitchFamily="49" charset="0"/>
              </a:rPr>
              <a:t>OR</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NOT</a:t>
            </a:r>
            <a:r>
              <a:rPr lang="en-US" sz="2200" dirty="0">
                <a:solidFill>
                  <a:srgbClr val="000000"/>
                </a:solidFill>
                <a:latin typeface="Consolas" panose="020B0609020204030204" pitchFamily="49" charset="0"/>
              </a:rPr>
              <a:t> Crypto++_INCLUDE_DIR)</a:t>
            </a:r>
          </a:p>
          <a:p>
            <a:pPr marL="457200" lvl="1" indent="0">
              <a:buNone/>
            </a:pPr>
            <a:r>
              <a:rPr lang="en-US" sz="2200" dirty="0">
                <a:solidFill>
                  <a:srgbClr val="0000FF"/>
                </a:solidFill>
                <a:latin typeface="Consolas" panose="020B0609020204030204" pitchFamily="49" charset="0"/>
              </a:rPr>
              <a:t>  set</a:t>
            </a:r>
            <a:r>
              <a:rPr lang="en-US" sz="2200" dirty="0">
                <a:solidFill>
                  <a:srgbClr val="000000"/>
                </a:solidFill>
                <a:latin typeface="Consolas" panose="020B0609020204030204" pitchFamily="49" charset="0"/>
              </a:rPr>
              <a:t>(Crypto++_FOUND FALSE)</a:t>
            </a:r>
          </a:p>
          <a:p>
            <a:pPr marL="457200" lvl="1" indent="0">
              <a:buNone/>
            </a:pPr>
            <a:r>
              <a:rPr lang="en-US" sz="2200" dirty="0">
                <a:solidFill>
                  <a:srgbClr val="0000FF"/>
                </a:solidFill>
                <a:latin typeface="Consolas" panose="020B0609020204030204" pitchFamily="49" charset="0"/>
              </a:rPr>
              <a:t>endif</a:t>
            </a:r>
            <a:r>
              <a:rPr lang="en-US" sz="2200" dirty="0">
                <a:solidFill>
                  <a:srgbClr val="000000"/>
                </a:solidFill>
                <a:latin typeface="Consolas" panose="020B0609020204030204" pitchFamily="49" charset="0"/>
              </a:rPr>
              <a:t>()</a:t>
            </a:r>
          </a:p>
          <a:p>
            <a:pPr marL="457200" lvl="1" indent="0">
              <a:buNone/>
            </a:pPr>
            <a:br>
              <a:rPr lang="en-US" sz="2200" dirty="0">
                <a:solidFill>
                  <a:srgbClr val="000000"/>
                </a:solidFill>
                <a:latin typeface="Consolas" panose="020B0609020204030204" pitchFamily="49" charset="0"/>
              </a:rPr>
            </a:br>
            <a:r>
              <a:rPr lang="en-US" sz="2200" dirty="0">
                <a:solidFill>
                  <a:srgbClr val="0000FF"/>
                </a:solidFill>
                <a:latin typeface="Consolas" panose="020B0609020204030204" pitchFamily="49" charset="0"/>
              </a:rPr>
              <a:t>if</a:t>
            </a:r>
            <a:r>
              <a:rPr lang="en-US" sz="2200" dirty="0">
                <a:solidFill>
                  <a:srgbClr val="000000"/>
                </a:solidFill>
                <a:latin typeface="Consolas" panose="020B0609020204030204" pitchFamily="49" charset="0"/>
              </a:rPr>
              <a:t>(Crypto++_FOUND)</a:t>
            </a:r>
          </a:p>
          <a:p>
            <a:pPr marL="457200" lvl="1" indent="0">
              <a:buNone/>
            </a:pPr>
            <a:r>
              <a:rPr lang="en-US" sz="2200" dirty="0">
                <a:solidFill>
                  <a:srgbClr val="0000FF"/>
                </a:solidFill>
                <a:latin typeface="Consolas" panose="020B0609020204030204" pitchFamily="49" charset="0"/>
              </a:rPr>
              <a:t>  set</a:t>
            </a:r>
            <a:r>
              <a:rPr lang="en-US" sz="2200" dirty="0">
                <a:solidFill>
                  <a:srgbClr val="000000"/>
                </a:solidFill>
                <a:latin typeface="Consolas" panose="020B0609020204030204" pitchFamily="49" charset="0"/>
              </a:rPr>
              <a:t>(Crypto++_LIBRARIES ${Crypto++_LIBRARY})</a:t>
            </a:r>
          </a:p>
          <a:p>
            <a:pPr marL="457200" lvl="1" indent="0">
              <a:buNone/>
            </a:pPr>
            <a:r>
              <a:rPr lang="en-US" sz="2200" dirty="0">
                <a:solidFill>
                  <a:srgbClr val="0000FF"/>
                </a:solidFill>
                <a:latin typeface="Consolas" panose="020B0609020204030204" pitchFamily="49" charset="0"/>
              </a:rPr>
              <a:t>  set</a:t>
            </a:r>
            <a:r>
              <a:rPr lang="en-US" sz="2200" dirty="0">
                <a:solidFill>
                  <a:srgbClr val="000000"/>
                </a:solidFill>
                <a:latin typeface="Consolas" panose="020B0609020204030204" pitchFamily="49" charset="0"/>
              </a:rPr>
              <a:t>(Crypto++_INCLUDE_DIRS ${Crypto++_INCLUDE_DIR}</a:t>
            </a:r>
          </a:p>
          <a:p>
            <a:pPr marL="457200" lvl="1" indent="0">
              <a:buNone/>
            </a:pPr>
            <a:r>
              <a:rPr lang="en-US" sz="2200" dirty="0">
                <a:solidFill>
                  <a:srgbClr val="0000FF"/>
                </a:solidFill>
                <a:latin typeface="Consolas" panose="020B0609020204030204" pitchFamily="49" charset="0"/>
              </a:rPr>
              <a:t>endif</a:t>
            </a:r>
            <a:r>
              <a:rPr lang="en-US" sz="2200" dirty="0">
                <a:solidFill>
                  <a:srgbClr val="000000"/>
                </a:solidFill>
                <a:latin typeface="Consolas" panose="020B0609020204030204" pitchFamily="49" charset="0"/>
              </a:rPr>
              <a:t>()</a:t>
            </a:r>
          </a:p>
          <a:p>
            <a:endParaRPr lang="en-US" dirty="0"/>
          </a:p>
        </p:txBody>
      </p:sp>
      <p:sp>
        <p:nvSpPr>
          <p:cNvPr id="3" name="Title 2">
            <a:extLst>
              <a:ext uri="{FF2B5EF4-FFF2-40B4-BE49-F238E27FC236}">
                <a16:creationId xmlns:a16="http://schemas.microsoft.com/office/drawing/2014/main" id="{3D0DF46E-E0C5-4544-9F1E-442E4259D61A}"/>
              </a:ext>
            </a:extLst>
          </p:cNvPr>
          <p:cNvSpPr>
            <a:spLocks noGrp="1"/>
          </p:cNvSpPr>
          <p:nvPr>
            <p:ph type="title"/>
          </p:nvPr>
        </p:nvSpPr>
        <p:spPr/>
        <p:txBody>
          <a:bodyPr>
            <a:normAutofit fontScale="90000"/>
          </a:bodyPr>
          <a:lstStyle/>
          <a:p>
            <a:r>
              <a:rPr lang="en-US" dirty="0"/>
              <a:t>Continue: Crypto++ Library </a:t>
            </a:r>
          </a:p>
        </p:txBody>
      </p:sp>
    </p:spTree>
    <p:extLst>
      <p:ext uri="{BB962C8B-B14F-4D97-AF65-F5344CB8AC3E}">
        <p14:creationId xmlns:p14="http://schemas.microsoft.com/office/powerpoint/2010/main" val="709555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8099B-CDDA-A2AF-ADE0-7A11075BBDA0}"/>
              </a:ext>
            </a:extLst>
          </p:cNvPr>
          <p:cNvSpPr txBox="1"/>
          <p:nvPr/>
        </p:nvSpPr>
        <p:spPr>
          <a:xfrm>
            <a:off x="776748" y="1096319"/>
            <a:ext cx="4257368" cy="5632311"/>
          </a:xfrm>
          <a:prstGeom prst="rect">
            <a:avLst/>
          </a:prstGeom>
          <a:noFill/>
        </p:spPr>
        <p:txBody>
          <a:bodyPr wrap="square">
            <a:spAutoFit/>
          </a:bodyPr>
          <a:lstStyle/>
          <a:p>
            <a:pPr algn="just"/>
            <a:r>
              <a:rPr lang="en-US" b="0" i="0" dirty="0">
                <a:solidFill>
                  <a:srgbClr val="000000"/>
                </a:solidFill>
                <a:effectLst/>
                <a:latin typeface="-apple-system"/>
              </a:rPr>
              <a:t>the initialization vector (IV) is not commonly used in the context of hashing algorithms like SHA256, it is commonly used in other cryptographic operations, such as symmetric encryption algorithms like AES (Advanced Encryption Standard) in CBC (Cipher Block Chaining) mode.</a:t>
            </a:r>
          </a:p>
          <a:p>
            <a:pPr algn="just"/>
            <a:r>
              <a:rPr lang="en-US" b="0" i="0" dirty="0">
                <a:solidFill>
                  <a:srgbClr val="000000"/>
                </a:solidFill>
                <a:effectLst/>
                <a:latin typeface="-apple-system"/>
              </a:rPr>
              <a:t>In CBC mode, each plaintext block is first XORed with the previous ciphertext block before encryption. To ensure the uniqueness and randomness of the XOR operation, an IV is used as the previous ciphertext block for the first block. The IV is typically a random or pseudorandom value that is known to both the sender and the receiver.</a:t>
            </a:r>
          </a:p>
          <a:p>
            <a:pPr algn="just"/>
            <a:r>
              <a:rPr lang="en-US" b="0" i="0" dirty="0">
                <a:solidFill>
                  <a:srgbClr val="000000"/>
                </a:solidFill>
                <a:effectLst/>
                <a:latin typeface="-apple-system"/>
              </a:rPr>
              <a:t>Here's an example of how an IV can be used in hashing when combined with a symmetric encryption algorithm like AES in CBC mode:</a:t>
            </a:r>
          </a:p>
        </p:txBody>
      </p:sp>
      <p:pic>
        <p:nvPicPr>
          <p:cNvPr id="5" name="Picture 4">
            <a:extLst>
              <a:ext uri="{FF2B5EF4-FFF2-40B4-BE49-F238E27FC236}">
                <a16:creationId xmlns:a16="http://schemas.microsoft.com/office/drawing/2014/main" id="{1257C1D2-E93B-FEAA-8A09-84B294798D9D}"/>
              </a:ext>
            </a:extLst>
          </p:cNvPr>
          <p:cNvPicPr>
            <a:picLocks noChangeAspect="1"/>
          </p:cNvPicPr>
          <p:nvPr/>
        </p:nvPicPr>
        <p:blipFill rotWithShape="1">
          <a:blip r:embed="rId2"/>
          <a:srcRect l="25968" t="26094" r="26128" b="10107"/>
          <a:stretch/>
        </p:blipFill>
        <p:spPr>
          <a:xfrm>
            <a:off x="5574890" y="2172929"/>
            <a:ext cx="5840362" cy="4375356"/>
          </a:xfrm>
          <a:prstGeom prst="rect">
            <a:avLst/>
          </a:prstGeom>
        </p:spPr>
      </p:pic>
      <p:sp>
        <p:nvSpPr>
          <p:cNvPr id="4" name="Title 2">
            <a:extLst>
              <a:ext uri="{FF2B5EF4-FFF2-40B4-BE49-F238E27FC236}">
                <a16:creationId xmlns:a16="http://schemas.microsoft.com/office/drawing/2014/main" id="{1206BB9B-588C-45D0-BE20-A789527C1BAD}"/>
              </a:ext>
            </a:extLst>
          </p:cNvPr>
          <p:cNvSpPr txBox="1">
            <a:spLocks/>
          </p:cNvSpPr>
          <p:nvPr/>
        </p:nvSpPr>
        <p:spPr>
          <a:xfrm>
            <a:off x="533400" y="302064"/>
            <a:ext cx="8988972" cy="533484"/>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Continue: </a:t>
            </a:r>
            <a:r>
              <a:rPr lang="en-US" dirty="0" err="1"/>
              <a:t>HashingFunctionCtx</a:t>
            </a:r>
            <a:endParaRPr lang="en-US" dirty="0"/>
          </a:p>
        </p:txBody>
      </p:sp>
    </p:spTree>
    <p:extLst>
      <p:ext uri="{BB962C8B-B14F-4D97-AF65-F5344CB8AC3E}">
        <p14:creationId xmlns:p14="http://schemas.microsoft.com/office/powerpoint/2010/main" val="1185460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55-FF52-473C-9A82-E48FA80062E9}"/>
              </a:ext>
            </a:extLst>
          </p:cNvPr>
          <p:cNvSpPr>
            <a:spLocks noGrp="1"/>
          </p:cNvSpPr>
          <p:nvPr>
            <p:ph type="title"/>
          </p:nvPr>
        </p:nvSpPr>
        <p:spPr/>
        <p:txBody>
          <a:bodyPr/>
          <a:lstStyle/>
          <a:p>
            <a:r>
              <a:rPr lang="en-US" dirty="0" err="1">
                <a:solidFill>
                  <a:schemeClr val="tx1"/>
                </a:solidFill>
              </a:rPr>
              <a:t>RandomNumberGeneratorCtx</a:t>
            </a:r>
            <a:endParaRPr lang="en-US" dirty="0">
              <a:solidFill>
                <a:schemeClr val="tx1"/>
              </a:solidFill>
              <a:latin typeface="Calibri Light (Headings)"/>
            </a:endParaRPr>
          </a:p>
        </p:txBody>
      </p:sp>
    </p:spTree>
    <p:extLst>
      <p:ext uri="{BB962C8B-B14F-4D97-AF65-F5344CB8AC3E}">
        <p14:creationId xmlns:p14="http://schemas.microsoft.com/office/powerpoint/2010/main" val="3501662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B8373-305C-4944-B484-9ED753DE4408}"/>
              </a:ext>
            </a:extLst>
          </p:cNvPr>
          <p:cNvSpPr>
            <a:spLocks noGrp="1"/>
          </p:cNvSpPr>
          <p:nvPr>
            <p:ph idx="1"/>
          </p:nvPr>
        </p:nvSpPr>
        <p:spPr>
          <a:xfrm>
            <a:off x="602224" y="1481496"/>
            <a:ext cx="11078499" cy="5135614"/>
          </a:xfrm>
        </p:spPr>
        <p:txBody>
          <a:bodyPr>
            <a:normAutofit fontScale="92500" lnSpcReduction="10000"/>
          </a:bodyPr>
          <a:lstStyle/>
          <a:p>
            <a:r>
              <a:rPr lang="en-US" b="1" dirty="0" err="1"/>
              <a:t>RandomNumberGeneratorCtx</a:t>
            </a:r>
            <a:r>
              <a:rPr lang="en-US" b="1" dirty="0"/>
              <a:t>:</a:t>
            </a:r>
          </a:p>
          <a:p>
            <a:pPr lvl="1" algn="just">
              <a:lnSpc>
                <a:spcPct val="110000"/>
              </a:lnSpc>
            </a:pPr>
            <a:r>
              <a:rPr lang="en-US" sz="2200" dirty="0"/>
              <a:t>Generating randomness or pseudo randomness is required for many operations such as creating Salts (RNG for passwords) or </a:t>
            </a:r>
            <a:r>
              <a:rPr lang="en-US" sz="2200" dirty="0" err="1"/>
              <a:t>Nonces</a:t>
            </a:r>
            <a:r>
              <a:rPr lang="en-US" sz="2200" dirty="0"/>
              <a:t> (RNG for cryptographic topics). </a:t>
            </a:r>
          </a:p>
          <a:p>
            <a:pPr lvl="1" algn="just">
              <a:lnSpc>
                <a:spcPct val="110000"/>
              </a:lnSpc>
            </a:pPr>
            <a:r>
              <a:rPr lang="en-US" sz="2200" dirty="0"/>
              <a:t>In order to enable applications to perform these operations, CryptoAPI provides an interface to generate random data. </a:t>
            </a:r>
            <a:endParaRPr lang="en-US" sz="2200" b="1" dirty="0"/>
          </a:p>
          <a:p>
            <a:pPr lvl="1" algn="just">
              <a:lnSpc>
                <a:spcPct val="110000"/>
              </a:lnSpc>
            </a:pPr>
            <a:r>
              <a:rPr lang="en-US" sz="2200" dirty="0"/>
              <a:t>The RNG context is used to generate a sequence of random numbers that appear unpredictable and non-repeating.</a:t>
            </a:r>
          </a:p>
          <a:p>
            <a:pPr lvl="1" algn="just">
              <a:lnSpc>
                <a:spcPct val="110000"/>
              </a:lnSpc>
            </a:pPr>
            <a:r>
              <a:rPr lang="en-US" sz="2200" dirty="0"/>
              <a:t>"entropy" refers to the amount of randomness or unpredictability present in a given set of data. A high-entropy source of data is one that is very difficult to predict or reproduce, making it ideal for use as a source of randomness for cryptographic purposes. </a:t>
            </a:r>
          </a:p>
          <a:p>
            <a:pPr lvl="1" algn="just">
              <a:lnSpc>
                <a:spcPct val="110000"/>
              </a:lnSpc>
            </a:pPr>
            <a:r>
              <a:rPr lang="en-US" sz="2200" dirty="0"/>
              <a:t>A "seed" is a piece of data used to initialize a random number generator. The seed is typically a fixed-length string of bytes that is used to set the initial state of the RNG’s internal state machine.  </a:t>
            </a:r>
          </a:p>
          <a:p>
            <a:pPr lvl="1" algn="just">
              <a:lnSpc>
                <a:spcPct val="110000"/>
              </a:lnSpc>
            </a:pPr>
            <a:r>
              <a:rPr lang="en-US" sz="2200" dirty="0"/>
              <a:t>A high-entropy seed ensures that the sequence of numbers generated by the random number generator is unpredictable and difficult to reproduce.</a:t>
            </a:r>
          </a:p>
        </p:txBody>
      </p:sp>
      <p:sp>
        <p:nvSpPr>
          <p:cNvPr id="3" name="Title 2">
            <a:extLst>
              <a:ext uri="{FF2B5EF4-FFF2-40B4-BE49-F238E27FC236}">
                <a16:creationId xmlns:a16="http://schemas.microsoft.com/office/drawing/2014/main" id="{5C3B8D6B-4948-491F-B67A-8251EB00E077}"/>
              </a:ext>
            </a:extLst>
          </p:cNvPr>
          <p:cNvSpPr>
            <a:spLocks noGrp="1"/>
          </p:cNvSpPr>
          <p:nvPr>
            <p:ph type="title"/>
          </p:nvPr>
        </p:nvSpPr>
        <p:spPr/>
        <p:txBody>
          <a:bodyPr>
            <a:normAutofit fontScale="90000"/>
          </a:bodyPr>
          <a:lstStyle/>
          <a:p>
            <a:r>
              <a:rPr lang="en-US" dirty="0" err="1"/>
              <a:t>RandomNumberGeneratorCtx</a:t>
            </a:r>
            <a:endParaRPr lang="en-US" dirty="0"/>
          </a:p>
        </p:txBody>
      </p:sp>
    </p:spTree>
    <p:extLst>
      <p:ext uri="{BB962C8B-B14F-4D97-AF65-F5344CB8AC3E}">
        <p14:creationId xmlns:p14="http://schemas.microsoft.com/office/powerpoint/2010/main" val="2488342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163926-FD9F-4A4C-9E68-4A9E60FB1F62}"/>
              </a:ext>
            </a:extLst>
          </p:cNvPr>
          <p:cNvSpPr>
            <a:spLocks noGrp="1"/>
          </p:cNvSpPr>
          <p:nvPr>
            <p:ph idx="1"/>
          </p:nvPr>
        </p:nvSpPr>
        <p:spPr/>
        <p:txBody>
          <a:bodyPr>
            <a:normAutofit/>
          </a:bodyPr>
          <a:lstStyle/>
          <a:p>
            <a:r>
              <a:rPr lang="en-US" b="1" dirty="0">
                <a:latin typeface="NimbusMonL-Regu"/>
              </a:rPr>
              <a:t>has member functions:</a:t>
            </a:r>
          </a:p>
          <a:p>
            <a:pPr lvl="1"/>
            <a:r>
              <a:rPr lang="en-US" dirty="0"/>
              <a:t>Generate </a:t>
            </a:r>
          </a:p>
          <a:p>
            <a:pPr lvl="2"/>
            <a:r>
              <a:rPr lang="en-US" dirty="0"/>
              <a:t>Return an allocated buffer with a generated random sequence of the requested size. </a:t>
            </a:r>
          </a:p>
          <a:p>
            <a:pPr lvl="2"/>
            <a:r>
              <a:rPr lang="en-US" dirty="0" err="1"/>
              <a:t>SecByteBlock</a:t>
            </a:r>
            <a:r>
              <a:rPr lang="en-US" dirty="0"/>
              <a:t>: A class used to store byte arrays securely. </a:t>
            </a:r>
          </a:p>
          <a:p>
            <a:pPr lvl="2"/>
            <a:r>
              <a:rPr lang="en-US" dirty="0" err="1"/>
              <a:t>GenerateBlock</a:t>
            </a:r>
            <a:r>
              <a:rPr lang="en-US" dirty="0"/>
              <a:t>: A method in </a:t>
            </a:r>
            <a:r>
              <a:rPr lang="en-US" dirty="0" err="1"/>
              <a:t>AutoSeededRandomPool</a:t>
            </a:r>
            <a:r>
              <a:rPr lang="en-US" dirty="0"/>
              <a:t> which is used to generate a block of random bytes</a:t>
            </a:r>
          </a:p>
          <a:p>
            <a:pPr lvl="1"/>
            <a:r>
              <a:rPr lang="en-US" dirty="0" err="1"/>
              <a:t>AddEntropy</a:t>
            </a:r>
            <a:r>
              <a:rPr lang="en-US" dirty="0"/>
              <a:t>  </a:t>
            </a:r>
          </a:p>
          <a:p>
            <a:pPr lvl="2"/>
            <a:r>
              <a:rPr lang="en-US" dirty="0"/>
              <a:t>Update the internal state of the RNG by mixing it with the provided additional entropy.  </a:t>
            </a:r>
          </a:p>
          <a:p>
            <a:pPr lvl="2"/>
            <a:r>
              <a:rPr lang="en-US" dirty="0"/>
              <a:t>It increases the Randomness of the Seed with adding input string from the initialization vector</a:t>
            </a:r>
          </a:p>
          <a:p>
            <a:pPr lvl="1"/>
            <a:r>
              <a:rPr lang="en-US" dirty="0"/>
              <a:t>Seed </a:t>
            </a:r>
          </a:p>
          <a:p>
            <a:pPr lvl="2"/>
            <a:r>
              <a:rPr lang="en-US" dirty="0"/>
              <a:t>Set the internal state of the RNG using the provided seed</a:t>
            </a:r>
            <a:endParaRPr lang="en-US" b="1" dirty="0">
              <a:latin typeface="NimbusMonL-Regu"/>
            </a:endParaRPr>
          </a:p>
          <a:p>
            <a:endParaRPr lang="en-US" dirty="0"/>
          </a:p>
        </p:txBody>
      </p:sp>
      <p:sp>
        <p:nvSpPr>
          <p:cNvPr id="3" name="Title 2">
            <a:extLst>
              <a:ext uri="{FF2B5EF4-FFF2-40B4-BE49-F238E27FC236}">
                <a16:creationId xmlns:a16="http://schemas.microsoft.com/office/drawing/2014/main" id="{DBAC3A5A-402D-4ED8-8A91-C437EB67BB31}"/>
              </a:ext>
            </a:extLst>
          </p:cNvPr>
          <p:cNvSpPr>
            <a:spLocks noGrp="1"/>
          </p:cNvSpPr>
          <p:nvPr>
            <p:ph type="title"/>
          </p:nvPr>
        </p:nvSpPr>
        <p:spPr/>
        <p:txBody>
          <a:bodyPr>
            <a:normAutofit fontScale="90000"/>
          </a:bodyPr>
          <a:lstStyle/>
          <a:p>
            <a:r>
              <a:rPr lang="en-US" dirty="0"/>
              <a:t>Continue: </a:t>
            </a:r>
            <a:r>
              <a:rPr lang="en-US" dirty="0" err="1"/>
              <a:t>RandomNumberGeneratorCtx</a:t>
            </a:r>
            <a:endParaRPr lang="en-US" dirty="0"/>
          </a:p>
        </p:txBody>
      </p:sp>
    </p:spTree>
    <p:extLst>
      <p:ext uri="{BB962C8B-B14F-4D97-AF65-F5344CB8AC3E}">
        <p14:creationId xmlns:p14="http://schemas.microsoft.com/office/powerpoint/2010/main" val="2790203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42A59-A91D-498B-88DF-DEB5125F9EC8}"/>
              </a:ext>
            </a:extLst>
          </p:cNvPr>
          <p:cNvSpPr>
            <a:spLocks noGrp="1"/>
          </p:cNvSpPr>
          <p:nvPr>
            <p:ph type="title"/>
          </p:nvPr>
        </p:nvSpPr>
        <p:spPr/>
        <p:txBody>
          <a:bodyPr>
            <a:normAutofit fontScale="90000"/>
          </a:bodyPr>
          <a:lstStyle/>
          <a:p>
            <a:r>
              <a:rPr lang="en-US" dirty="0"/>
              <a:t>Continue: </a:t>
            </a:r>
            <a:r>
              <a:rPr lang="en-US" dirty="0" err="1"/>
              <a:t>RandomNumberGeneratorCtx</a:t>
            </a:r>
            <a:endParaRPr lang="en-US" dirty="0"/>
          </a:p>
        </p:txBody>
      </p:sp>
      <p:sp>
        <p:nvSpPr>
          <p:cNvPr id="5" name="Rectangle 4">
            <a:extLst>
              <a:ext uri="{FF2B5EF4-FFF2-40B4-BE49-F238E27FC236}">
                <a16:creationId xmlns:a16="http://schemas.microsoft.com/office/drawing/2014/main" id="{B0ACA0D6-656D-42AC-AE97-148CD7C41616}"/>
              </a:ext>
            </a:extLst>
          </p:cNvPr>
          <p:cNvSpPr/>
          <p:nvPr/>
        </p:nvSpPr>
        <p:spPr>
          <a:xfrm>
            <a:off x="533399" y="1298367"/>
            <a:ext cx="10821365" cy="4801314"/>
          </a:xfrm>
          <a:prstGeom prst="rect">
            <a:avLst/>
          </a:prstGeom>
        </p:spPr>
        <p:txBody>
          <a:bodyPr wrap="square">
            <a:spAutoFit/>
          </a:bodyPr>
          <a:lstStyle/>
          <a:p>
            <a:r>
              <a:rPr lang="en-US" dirty="0"/>
              <a:t>class </a:t>
            </a:r>
            <a:r>
              <a:rPr lang="en-US" dirty="0" err="1"/>
              <a:t>RandomGeneratorCtx</a:t>
            </a:r>
            <a:r>
              <a:rPr lang="en-US" dirty="0"/>
              <a:t> : public </a:t>
            </a:r>
            <a:r>
              <a:rPr lang="en-US" dirty="0" err="1"/>
              <a:t>CryptoContext</a:t>
            </a:r>
            <a:endParaRPr lang="en-US" dirty="0"/>
          </a:p>
          <a:p>
            <a:r>
              <a:rPr lang="en-US" dirty="0"/>
              <a:t>{</a:t>
            </a:r>
          </a:p>
          <a:p>
            <a:r>
              <a:rPr lang="en-US" dirty="0"/>
              <a:t>public:</a:t>
            </a:r>
          </a:p>
          <a:p>
            <a:r>
              <a:rPr lang="en-US" dirty="0"/>
              <a:t>	using </a:t>
            </a:r>
            <a:r>
              <a:rPr lang="en-US" dirty="0" err="1"/>
              <a:t>Uptr</a:t>
            </a:r>
            <a:r>
              <a:rPr lang="en-US" dirty="0"/>
              <a:t> = std::</a:t>
            </a:r>
            <a:r>
              <a:rPr lang="en-US" dirty="0" err="1"/>
              <a:t>unique_ptr</a:t>
            </a:r>
            <a:r>
              <a:rPr lang="en-US" dirty="0"/>
              <a:t>&lt;</a:t>
            </a:r>
            <a:r>
              <a:rPr lang="en-US" dirty="0" err="1"/>
              <a:t>RandomGeneratorCtx</a:t>
            </a:r>
            <a:r>
              <a:rPr lang="en-US" dirty="0"/>
              <a:t>&gt;;</a:t>
            </a:r>
          </a:p>
          <a:p>
            <a:r>
              <a:rPr lang="en-US" dirty="0"/>
              <a:t>	</a:t>
            </a:r>
          </a:p>
          <a:p>
            <a:r>
              <a:rPr lang="en-US" dirty="0"/>
              <a:t>	virtual bool </a:t>
            </a:r>
            <a:r>
              <a:rPr lang="en-US" dirty="0" err="1"/>
              <a:t>AddEntropy</a:t>
            </a:r>
            <a:r>
              <a:rPr lang="en-US" dirty="0"/>
              <a:t> (</a:t>
            </a:r>
            <a:r>
              <a:rPr lang="en-US" dirty="0" err="1"/>
              <a:t>ReadOnlyMemRegion</a:t>
            </a:r>
            <a:r>
              <a:rPr lang="en-US" dirty="0"/>
              <a:t> entropy) </a:t>
            </a:r>
            <a:r>
              <a:rPr lang="en-US" dirty="0" err="1"/>
              <a:t>noexcept</a:t>
            </a:r>
            <a:r>
              <a:rPr lang="en-US" dirty="0"/>
              <a:t>=0;</a:t>
            </a:r>
          </a:p>
          <a:p>
            <a:endParaRPr lang="en-US" dirty="0"/>
          </a:p>
          <a:p>
            <a:r>
              <a:rPr lang="en-US" dirty="0"/>
              <a:t>	virtual </a:t>
            </a:r>
            <a:r>
              <a:rPr lang="en-US" dirty="0" err="1"/>
              <a:t>ara</a:t>
            </a:r>
            <a:r>
              <a:rPr lang="en-US" dirty="0"/>
              <a:t>::core::Result&lt;</a:t>
            </a:r>
            <a:r>
              <a:rPr lang="en-US" dirty="0" err="1"/>
              <a:t>ara</a:t>
            </a:r>
            <a:r>
              <a:rPr lang="en-US" dirty="0"/>
              <a:t>::core::Vector&lt;</a:t>
            </a:r>
            <a:r>
              <a:rPr lang="en-US" dirty="0" err="1"/>
              <a:t>ara</a:t>
            </a:r>
            <a:r>
              <a:rPr lang="en-US" dirty="0"/>
              <a:t>::core::Byte&gt; &gt; Generate (std::uint32_t count) </a:t>
            </a:r>
            <a:r>
              <a:rPr lang="en-US" dirty="0" err="1"/>
              <a:t>noexcept</a:t>
            </a:r>
            <a:r>
              <a:rPr lang="en-US" dirty="0"/>
              <a:t>=0;</a:t>
            </a:r>
          </a:p>
          <a:p>
            <a:endParaRPr lang="en-US" dirty="0"/>
          </a:p>
          <a:p>
            <a:r>
              <a:rPr lang="en-US" dirty="0"/>
              <a:t>	virtual </a:t>
            </a:r>
            <a:r>
              <a:rPr lang="en-US" dirty="0" err="1"/>
              <a:t>ExtensionService</a:t>
            </a:r>
            <a:r>
              <a:rPr lang="en-US" dirty="0"/>
              <a:t>::</a:t>
            </a:r>
            <a:r>
              <a:rPr lang="en-US" dirty="0" err="1"/>
              <a:t>Uptr</a:t>
            </a:r>
            <a:r>
              <a:rPr lang="en-US" dirty="0"/>
              <a:t> </a:t>
            </a:r>
            <a:r>
              <a:rPr lang="en-US" dirty="0" err="1"/>
              <a:t>GetExtensionService</a:t>
            </a:r>
            <a:r>
              <a:rPr lang="en-US" dirty="0"/>
              <a:t> () const </a:t>
            </a:r>
            <a:r>
              <a:rPr lang="en-US" dirty="0" err="1"/>
              <a:t>noexcept</a:t>
            </a:r>
            <a:r>
              <a:rPr lang="en-US" dirty="0"/>
              <a:t>=0;</a:t>
            </a:r>
          </a:p>
          <a:p>
            <a:endParaRPr lang="en-US" dirty="0"/>
          </a:p>
          <a:p>
            <a:r>
              <a:rPr lang="en-US" dirty="0"/>
              <a:t>	virtual bool Seed (</a:t>
            </a:r>
            <a:r>
              <a:rPr lang="en-US" dirty="0" err="1"/>
              <a:t>ReadOnlyMemRegion</a:t>
            </a:r>
            <a:r>
              <a:rPr lang="en-US" dirty="0"/>
              <a:t> seed) </a:t>
            </a:r>
            <a:r>
              <a:rPr lang="en-US" dirty="0" err="1"/>
              <a:t>noexcept</a:t>
            </a:r>
            <a:r>
              <a:rPr lang="en-US" dirty="0"/>
              <a:t>=0;</a:t>
            </a:r>
          </a:p>
          <a:p>
            <a:r>
              <a:rPr lang="en-US" dirty="0"/>
              <a:t>	</a:t>
            </a:r>
          </a:p>
          <a:p>
            <a:r>
              <a:rPr lang="en-US" dirty="0"/>
              <a:t>	virtual bool Seed (const </a:t>
            </a:r>
            <a:r>
              <a:rPr lang="en-US" dirty="0" err="1"/>
              <a:t>SecretSeed</a:t>
            </a:r>
            <a:r>
              <a:rPr lang="en-US" dirty="0"/>
              <a:t> &amp;seed) </a:t>
            </a:r>
            <a:r>
              <a:rPr lang="en-US" dirty="0" err="1"/>
              <a:t>noexcept</a:t>
            </a:r>
            <a:r>
              <a:rPr lang="en-US" dirty="0"/>
              <a:t>=0;</a:t>
            </a:r>
          </a:p>
          <a:p>
            <a:r>
              <a:rPr lang="en-US" dirty="0"/>
              <a:t>	</a:t>
            </a:r>
          </a:p>
          <a:p>
            <a:r>
              <a:rPr lang="en-US" dirty="0"/>
              <a:t>	virtual bool </a:t>
            </a:r>
            <a:r>
              <a:rPr lang="en-US" dirty="0" err="1"/>
              <a:t>SetKey</a:t>
            </a:r>
            <a:r>
              <a:rPr lang="en-US" dirty="0"/>
              <a:t> (const </a:t>
            </a:r>
            <a:r>
              <a:rPr lang="en-US" dirty="0" err="1"/>
              <a:t>SymmetricKey</a:t>
            </a:r>
            <a:r>
              <a:rPr lang="en-US" dirty="0"/>
              <a:t> &amp;key) </a:t>
            </a:r>
            <a:r>
              <a:rPr lang="en-US" dirty="0" err="1"/>
              <a:t>noexcept</a:t>
            </a:r>
            <a:r>
              <a:rPr lang="en-US" dirty="0"/>
              <a:t>=0;</a:t>
            </a:r>
          </a:p>
          <a:p>
            <a:r>
              <a:rPr lang="en-US" dirty="0"/>
              <a:t>};</a:t>
            </a:r>
          </a:p>
        </p:txBody>
      </p:sp>
    </p:spTree>
    <p:extLst>
      <p:ext uri="{BB962C8B-B14F-4D97-AF65-F5344CB8AC3E}">
        <p14:creationId xmlns:p14="http://schemas.microsoft.com/office/powerpoint/2010/main" val="3332957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55-FF52-473C-9A82-E48FA80062E9}"/>
              </a:ext>
            </a:extLst>
          </p:cNvPr>
          <p:cNvSpPr>
            <a:spLocks noGrp="1"/>
          </p:cNvSpPr>
          <p:nvPr>
            <p:ph type="title"/>
          </p:nvPr>
        </p:nvSpPr>
        <p:spPr/>
        <p:txBody>
          <a:bodyPr/>
          <a:lstStyle/>
          <a:p>
            <a:r>
              <a:rPr lang="en-US" dirty="0">
                <a:solidFill>
                  <a:schemeClr val="tx1"/>
                </a:solidFill>
              </a:rPr>
              <a:t>Digital Signature Contexts</a:t>
            </a:r>
            <a:endParaRPr lang="en-US" dirty="0">
              <a:solidFill>
                <a:schemeClr val="tx1"/>
              </a:solidFill>
              <a:latin typeface="Calibri Light (Headings)"/>
            </a:endParaRPr>
          </a:p>
        </p:txBody>
      </p:sp>
    </p:spTree>
    <p:extLst>
      <p:ext uri="{BB962C8B-B14F-4D97-AF65-F5344CB8AC3E}">
        <p14:creationId xmlns:p14="http://schemas.microsoft.com/office/powerpoint/2010/main" val="3430904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49F074-F41F-487A-ABAB-7A7EEF4DF9B7}"/>
              </a:ext>
            </a:extLst>
          </p:cNvPr>
          <p:cNvSpPr>
            <a:spLocks noGrp="1"/>
          </p:cNvSpPr>
          <p:nvPr>
            <p:ph idx="1"/>
          </p:nvPr>
        </p:nvSpPr>
        <p:spPr>
          <a:xfrm>
            <a:off x="533400" y="1292140"/>
            <a:ext cx="11145456" cy="5263795"/>
          </a:xfrm>
        </p:spPr>
        <p:txBody>
          <a:bodyPr>
            <a:normAutofit/>
          </a:bodyPr>
          <a:lstStyle/>
          <a:p>
            <a:r>
              <a:rPr lang="en-US" dirty="0"/>
              <a:t>Digital Signature main classes: </a:t>
            </a:r>
          </a:p>
          <a:p>
            <a:pPr lvl="1"/>
            <a:r>
              <a:rPr lang="en-US" dirty="0"/>
              <a:t>class </a:t>
            </a:r>
            <a:r>
              <a:rPr lang="en-US" dirty="0" err="1"/>
              <a:t>ara</a:t>
            </a:r>
            <a:r>
              <a:rPr lang="en-US" dirty="0"/>
              <a:t>::crypto::</a:t>
            </a:r>
            <a:r>
              <a:rPr lang="en-US" dirty="0" err="1"/>
              <a:t>cryp</a:t>
            </a:r>
            <a:r>
              <a:rPr lang="en-US" dirty="0"/>
              <a:t>::</a:t>
            </a:r>
            <a:r>
              <a:rPr lang="en-US" dirty="0" err="1"/>
              <a:t>MsgRecoveryPublicCtx</a:t>
            </a:r>
            <a:r>
              <a:rPr lang="en-US" dirty="0"/>
              <a:t> </a:t>
            </a:r>
          </a:p>
          <a:p>
            <a:pPr lvl="1"/>
            <a:r>
              <a:rPr lang="en-US" dirty="0"/>
              <a:t>class </a:t>
            </a:r>
            <a:r>
              <a:rPr lang="en-US" dirty="0" err="1"/>
              <a:t>ara</a:t>
            </a:r>
            <a:r>
              <a:rPr lang="en-US" dirty="0"/>
              <a:t>::crypto::</a:t>
            </a:r>
            <a:r>
              <a:rPr lang="en-US" dirty="0" err="1"/>
              <a:t>cryp</a:t>
            </a:r>
            <a:r>
              <a:rPr lang="en-US" dirty="0"/>
              <a:t>::</a:t>
            </a:r>
            <a:r>
              <a:rPr lang="en-US" dirty="0" err="1"/>
              <a:t>SigEncodePrivateCtx</a:t>
            </a:r>
            <a:r>
              <a:rPr lang="en-US" dirty="0"/>
              <a:t> </a:t>
            </a:r>
          </a:p>
          <a:p>
            <a:pPr lvl="1"/>
            <a:r>
              <a:rPr lang="en-US" dirty="0"/>
              <a:t>class </a:t>
            </a:r>
            <a:r>
              <a:rPr lang="en-US" dirty="0" err="1"/>
              <a:t>ara</a:t>
            </a:r>
            <a:r>
              <a:rPr lang="en-US" dirty="0"/>
              <a:t>::crypto::</a:t>
            </a:r>
            <a:r>
              <a:rPr lang="en-US" dirty="0" err="1"/>
              <a:t>cryp</a:t>
            </a:r>
            <a:r>
              <a:rPr lang="en-US" dirty="0"/>
              <a:t>::</a:t>
            </a:r>
            <a:r>
              <a:rPr lang="en-US" dirty="0" err="1"/>
              <a:t>SignerPrivateCtx</a:t>
            </a:r>
            <a:r>
              <a:rPr lang="en-US" dirty="0"/>
              <a:t> </a:t>
            </a:r>
          </a:p>
          <a:p>
            <a:pPr lvl="1"/>
            <a:r>
              <a:rPr lang="en-US" dirty="0"/>
              <a:t>class </a:t>
            </a:r>
            <a:r>
              <a:rPr lang="en-US" dirty="0" err="1"/>
              <a:t>ara</a:t>
            </a:r>
            <a:r>
              <a:rPr lang="en-US" dirty="0"/>
              <a:t>::crypto::</a:t>
            </a:r>
            <a:r>
              <a:rPr lang="en-US" dirty="0" err="1"/>
              <a:t>cryp</a:t>
            </a:r>
            <a:r>
              <a:rPr lang="en-US" dirty="0"/>
              <a:t>::</a:t>
            </a:r>
            <a:r>
              <a:rPr lang="en-US" dirty="0" err="1"/>
              <a:t>VerifierPublicCtx</a:t>
            </a:r>
            <a:r>
              <a:rPr lang="en-US" dirty="0"/>
              <a:t> </a:t>
            </a:r>
          </a:p>
          <a:p>
            <a:pPr marL="457200" indent="-457200" algn="just">
              <a:buAutoNum type="arabicParenR"/>
            </a:pPr>
            <a:r>
              <a:rPr lang="en-US" sz="2000" dirty="0"/>
              <a:t>class </a:t>
            </a:r>
            <a:r>
              <a:rPr lang="en-US" sz="2000" dirty="0" err="1"/>
              <a:t>ara</a:t>
            </a:r>
            <a:r>
              <a:rPr lang="en-US" sz="2000" dirty="0"/>
              <a:t>::crypto::</a:t>
            </a:r>
            <a:r>
              <a:rPr lang="en-US" sz="2000" dirty="0" err="1"/>
              <a:t>cryp</a:t>
            </a:r>
            <a:r>
              <a:rPr lang="en-US" sz="2000" dirty="0"/>
              <a:t>::</a:t>
            </a:r>
            <a:r>
              <a:rPr lang="en-US" sz="2000" dirty="0" err="1"/>
              <a:t>MsgRecoveryPublicCtx</a:t>
            </a:r>
            <a:r>
              <a:rPr lang="en-US" sz="2000" dirty="0"/>
              <a:t> Represents the context used for recovering the message from a digitally signed data in a cryptographic scheme that uses message recovery algorithms </a:t>
            </a:r>
          </a:p>
          <a:p>
            <a:pPr marL="514350" indent="-514350" algn="just">
              <a:buAutoNum type="arabicParenR"/>
            </a:pPr>
            <a:r>
              <a:rPr lang="en-US" sz="2000" dirty="0"/>
              <a:t>class </a:t>
            </a:r>
            <a:r>
              <a:rPr lang="en-US" sz="2000" dirty="0" err="1"/>
              <a:t>ara</a:t>
            </a:r>
            <a:r>
              <a:rPr lang="en-US" sz="2000" dirty="0"/>
              <a:t>::crypto::</a:t>
            </a:r>
            <a:r>
              <a:rPr lang="en-US" sz="2000" dirty="0" err="1"/>
              <a:t>cryp</a:t>
            </a:r>
            <a:r>
              <a:rPr lang="en-US" sz="2000" dirty="0"/>
              <a:t>::</a:t>
            </a:r>
            <a:r>
              <a:rPr lang="en-US" sz="2000" dirty="0" err="1"/>
              <a:t>SigEncodePrivateCtx</a:t>
            </a:r>
            <a:r>
              <a:rPr lang="en-US" sz="2000" dirty="0"/>
              <a:t> It provides a way to encode digital signatures using a private key in a secure and unique format.</a:t>
            </a:r>
          </a:p>
          <a:p>
            <a:pPr marL="514350" indent="-514350" algn="just">
              <a:buAutoNum type="arabicParenR"/>
            </a:pPr>
            <a:r>
              <a:rPr lang="en-US" sz="2000" dirty="0"/>
              <a:t>class </a:t>
            </a:r>
            <a:r>
              <a:rPr lang="en-US" sz="2000" dirty="0" err="1"/>
              <a:t>ara</a:t>
            </a:r>
            <a:r>
              <a:rPr lang="en-US" sz="2000" dirty="0"/>
              <a:t>::crypto::</a:t>
            </a:r>
            <a:r>
              <a:rPr lang="en-US" sz="2000" dirty="0" err="1"/>
              <a:t>cryp</a:t>
            </a:r>
            <a:r>
              <a:rPr lang="en-US" sz="2000" dirty="0"/>
              <a:t>::</a:t>
            </a:r>
            <a:r>
              <a:rPr lang="en-US" sz="2000" dirty="0" err="1"/>
              <a:t>SignerPrivateCtx</a:t>
            </a:r>
            <a:r>
              <a:rPr lang="en-US" sz="2000" dirty="0"/>
              <a:t> Provides a secure way to sign data using a private key to ensure authenticity and integrity. </a:t>
            </a:r>
          </a:p>
          <a:p>
            <a:pPr marL="514350" indent="-514350" algn="just">
              <a:buAutoNum type="arabicParenR"/>
            </a:pPr>
            <a:r>
              <a:rPr lang="en-US" sz="2000" dirty="0"/>
              <a:t>class </a:t>
            </a:r>
            <a:r>
              <a:rPr lang="en-US" sz="2000" dirty="0" err="1"/>
              <a:t>ara</a:t>
            </a:r>
            <a:r>
              <a:rPr lang="en-US" sz="2000" dirty="0"/>
              <a:t>::crypto::</a:t>
            </a:r>
            <a:r>
              <a:rPr lang="en-US" sz="2000" dirty="0" err="1"/>
              <a:t>cryp</a:t>
            </a:r>
            <a:r>
              <a:rPr lang="en-US" sz="2000" dirty="0"/>
              <a:t>::</a:t>
            </a:r>
            <a:r>
              <a:rPr lang="en-US" sz="2000" dirty="0" err="1"/>
              <a:t>VerifierPublicCtx</a:t>
            </a:r>
            <a:r>
              <a:rPr lang="en-US" sz="2000" dirty="0"/>
              <a:t> Provides a secure way to verify data using a public key to ensure authenticity and integrity. </a:t>
            </a:r>
          </a:p>
        </p:txBody>
      </p:sp>
      <p:sp>
        <p:nvSpPr>
          <p:cNvPr id="3" name="Title 2">
            <a:extLst>
              <a:ext uri="{FF2B5EF4-FFF2-40B4-BE49-F238E27FC236}">
                <a16:creationId xmlns:a16="http://schemas.microsoft.com/office/drawing/2014/main" id="{BF7D9BA4-9694-4AFF-85A3-FEB9BCCA4727}"/>
              </a:ext>
            </a:extLst>
          </p:cNvPr>
          <p:cNvSpPr>
            <a:spLocks noGrp="1"/>
          </p:cNvSpPr>
          <p:nvPr>
            <p:ph type="title"/>
          </p:nvPr>
        </p:nvSpPr>
        <p:spPr/>
        <p:txBody>
          <a:bodyPr>
            <a:normAutofit fontScale="90000"/>
          </a:bodyPr>
          <a:lstStyle/>
          <a:p>
            <a:r>
              <a:rPr lang="en-US" dirty="0"/>
              <a:t>Digital Signature Contexts</a:t>
            </a:r>
          </a:p>
        </p:txBody>
      </p:sp>
    </p:spTree>
    <p:extLst>
      <p:ext uri="{BB962C8B-B14F-4D97-AF65-F5344CB8AC3E}">
        <p14:creationId xmlns:p14="http://schemas.microsoft.com/office/powerpoint/2010/main" val="40901988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55-FF52-473C-9A82-E48FA80062E9}"/>
              </a:ext>
            </a:extLst>
          </p:cNvPr>
          <p:cNvSpPr>
            <a:spLocks noGrp="1"/>
          </p:cNvSpPr>
          <p:nvPr>
            <p:ph type="title"/>
          </p:nvPr>
        </p:nvSpPr>
        <p:spPr/>
        <p:txBody>
          <a:bodyPr/>
          <a:lstStyle/>
          <a:p>
            <a:r>
              <a:rPr lang="en-US" dirty="0" err="1">
                <a:solidFill>
                  <a:schemeClr val="tx1"/>
                </a:solidFill>
              </a:rPr>
              <a:t>AuthCipherCtx</a:t>
            </a:r>
            <a:endParaRPr lang="en-US" dirty="0">
              <a:solidFill>
                <a:schemeClr val="tx1"/>
              </a:solidFill>
              <a:latin typeface="Calibri Light (Headings)"/>
            </a:endParaRPr>
          </a:p>
        </p:txBody>
      </p:sp>
    </p:spTree>
    <p:extLst>
      <p:ext uri="{BB962C8B-B14F-4D97-AF65-F5344CB8AC3E}">
        <p14:creationId xmlns:p14="http://schemas.microsoft.com/office/powerpoint/2010/main" val="1151957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62A595-641D-4923-9E3B-1DF0C47C18C6}"/>
              </a:ext>
            </a:extLst>
          </p:cNvPr>
          <p:cNvSpPr>
            <a:spLocks noGrp="1"/>
          </p:cNvSpPr>
          <p:nvPr>
            <p:ph idx="1"/>
          </p:nvPr>
        </p:nvSpPr>
        <p:spPr>
          <a:xfrm>
            <a:off x="838199" y="1825625"/>
            <a:ext cx="10701759" cy="4389980"/>
          </a:xfrm>
        </p:spPr>
        <p:txBody>
          <a:bodyPr>
            <a:normAutofit/>
          </a:bodyPr>
          <a:lstStyle/>
          <a:p>
            <a:r>
              <a:rPr lang="en-US" b="1" dirty="0" err="1"/>
              <a:t>AuthCipherCtx</a:t>
            </a:r>
            <a:r>
              <a:rPr lang="en-US" b="1" dirty="0"/>
              <a:t>: </a:t>
            </a:r>
          </a:p>
          <a:p>
            <a:pPr lvl="1" algn="just"/>
            <a:r>
              <a:rPr lang="en-US" sz="2000" dirty="0"/>
              <a:t>In cryptography, the term "associated data" refers to additional data that is authenticated, but not encrypted. This data is used to provide context or additional information about the encrypted message. The associated data is used to compute the authentication tag or message authentication code (MAC), but it is not included in the encrypted message.  </a:t>
            </a:r>
          </a:p>
          <a:p>
            <a:pPr marL="457200" lvl="1" indent="0" algn="just">
              <a:buNone/>
            </a:pPr>
            <a:endParaRPr lang="en-US" sz="2000" dirty="0"/>
          </a:p>
          <a:p>
            <a:pPr lvl="1" algn="just"/>
            <a:r>
              <a:rPr lang="en-US" sz="2000" dirty="0"/>
              <a:t>On the other hand, "confidential data" refers to the actual data that is being encrypted and protected from unauthorized access. This is the data that is encrypted using a cryptographic algorithm, and it is typically the primary focus of the encryption process. The confidentiality of the data is achieved by using a secret key that is known only to the authorized parties</a:t>
            </a:r>
            <a:endParaRPr lang="en-US" sz="2000" b="1" dirty="0"/>
          </a:p>
        </p:txBody>
      </p:sp>
      <p:sp>
        <p:nvSpPr>
          <p:cNvPr id="3" name="Title 2">
            <a:extLst>
              <a:ext uri="{FF2B5EF4-FFF2-40B4-BE49-F238E27FC236}">
                <a16:creationId xmlns:a16="http://schemas.microsoft.com/office/drawing/2014/main" id="{E3D69345-58E1-4EC6-AD1C-19FFC2BDCAD5}"/>
              </a:ext>
            </a:extLst>
          </p:cNvPr>
          <p:cNvSpPr>
            <a:spLocks noGrp="1"/>
          </p:cNvSpPr>
          <p:nvPr>
            <p:ph type="title"/>
          </p:nvPr>
        </p:nvSpPr>
        <p:spPr/>
        <p:txBody>
          <a:bodyPr>
            <a:normAutofit fontScale="90000"/>
          </a:bodyPr>
          <a:lstStyle/>
          <a:p>
            <a:r>
              <a:rPr lang="en-US" dirty="0" err="1"/>
              <a:t>AuthCipherCtx</a:t>
            </a:r>
            <a:endParaRPr lang="en-US" dirty="0"/>
          </a:p>
        </p:txBody>
      </p:sp>
    </p:spTree>
    <p:extLst>
      <p:ext uri="{BB962C8B-B14F-4D97-AF65-F5344CB8AC3E}">
        <p14:creationId xmlns:p14="http://schemas.microsoft.com/office/powerpoint/2010/main" val="4222825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B05D-C33A-4CE9-BD0A-8D33A2240C6A}"/>
              </a:ext>
            </a:extLst>
          </p:cNvPr>
          <p:cNvSpPr>
            <a:spLocks noGrp="1"/>
          </p:cNvSpPr>
          <p:nvPr>
            <p:ph idx="1"/>
          </p:nvPr>
        </p:nvSpPr>
        <p:spPr/>
        <p:txBody>
          <a:bodyPr>
            <a:normAutofit fontScale="92500"/>
          </a:bodyPr>
          <a:lstStyle/>
          <a:p>
            <a:r>
              <a:rPr lang="en-US" b="1" dirty="0"/>
              <a:t>has main member functions:</a:t>
            </a:r>
          </a:p>
          <a:p>
            <a:pPr lvl="1" algn="just">
              <a:lnSpc>
                <a:spcPct val="110000"/>
              </a:lnSpc>
            </a:pPr>
            <a:r>
              <a:rPr lang="en-US" sz="1600" dirty="0" err="1">
                <a:solidFill>
                  <a:srgbClr val="FF0000"/>
                </a:solidFill>
              </a:rPr>
              <a:t>UpdateAssociatedData</a:t>
            </a:r>
            <a:r>
              <a:rPr lang="en-US" sz="1600" dirty="0">
                <a:solidFill>
                  <a:srgbClr val="FF0000"/>
                </a:solidFill>
              </a:rPr>
              <a:t>:</a:t>
            </a:r>
            <a:r>
              <a:rPr lang="en-US" sz="1600" dirty="0"/>
              <a:t> method takes a </a:t>
            </a:r>
            <a:r>
              <a:rPr lang="en-US" sz="1600" dirty="0" err="1"/>
              <a:t>ReadOnlyMemRegion</a:t>
            </a:r>
            <a:r>
              <a:rPr lang="en-US" sz="1600" dirty="0"/>
              <a:t> object as input, which represents the associated data to be updated, the method updates the state of the object with the new associated data. The </a:t>
            </a:r>
            <a:r>
              <a:rPr lang="en-US" sz="1600" dirty="0" err="1"/>
              <a:t>UpdateAssociatedData</a:t>
            </a:r>
            <a:r>
              <a:rPr lang="en-US" sz="1600" dirty="0"/>
              <a:t> method can be called multiple times to update the associated data before the final encryption or decryption operation , shall return a </a:t>
            </a:r>
            <a:r>
              <a:rPr lang="en-US" sz="1600" dirty="0" err="1"/>
              <a:t>CryptoErrorDomain</a:t>
            </a:r>
            <a:r>
              <a:rPr lang="en-US" sz="1600" dirty="0"/>
              <a:t>::</a:t>
            </a:r>
            <a:r>
              <a:rPr lang="en-US" sz="1600" dirty="0" err="1"/>
              <a:t>kInvalidUsageOrder</a:t>
            </a:r>
            <a:r>
              <a:rPr lang="en-US" sz="1600" dirty="0"/>
              <a:t> </a:t>
            </a:r>
            <a:r>
              <a:rPr lang="en-US" sz="1600" dirty="0" err="1"/>
              <a:t>error,if</a:t>
            </a:r>
            <a:r>
              <a:rPr lang="en-US" sz="1600" dirty="0"/>
              <a:t> </a:t>
            </a:r>
            <a:r>
              <a:rPr lang="en-US" sz="1600" dirty="0" err="1"/>
              <a:t>ProcessConfidentialData</a:t>
            </a:r>
            <a:r>
              <a:rPr lang="en-US" sz="1600" dirty="0"/>
              <a:t> has already been called.</a:t>
            </a:r>
          </a:p>
          <a:p>
            <a:pPr lvl="1" algn="just">
              <a:lnSpc>
                <a:spcPct val="110000"/>
              </a:lnSpc>
            </a:pPr>
            <a:r>
              <a:rPr lang="en-US" sz="1600" dirty="0">
                <a:solidFill>
                  <a:srgbClr val="FF0000"/>
                </a:solidFill>
              </a:rPr>
              <a:t>The </a:t>
            </a:r>
            <a:r>
              <a:rPr lang="en-US" sz="1600" dirty="0" err="1">
                <a:solidFill>
                  <a:srgbClr val="FF0000"/>
                </a:solidFill>
              </a:rPr>
              <a:t>ProcessConfidentialData</a:t>
            </a:r>
            <a:r>
              <a:rPr lang="en-US" sz="1600" dirty="0">
                <a:solidFill>
                  <a:srgbClr val="FF0000"/>
                </a:solidFill>
              </a:rPr>
              <a:t>:</a:t>
            </a:r>
            <a:r>
              <a:rPr lang="en-US" sz="1600" dirty="0"/>
              <a:t> method in cryptography refers to the operation of encrypting or decrypting data with a given key. It is used to process the confidential data and produce a cipher text or plaintext. The method takes input of the data to be processed and produces the output. The </a:t>
            </a:r>
            <a:r>
              <a:rPr lang="en-US" sz="1600" dirty="0" err="1"/>
              <a:t>ProcessConfidentialData</a:t>
            </a:r>
            <a:r>
              <a:rPr lang="en-US" sz="1600" dirty="0"/>
              <a:t> method is usually called after the initialization of the cipher using the Start method and after processing the associated data using the </a:t>
            </a:r>
            <a:r>
              <a:rPr lang="en-US" sz="1600" dirty="0" err="1"/>
              <a:t>UpdateAssociatedData</a:t>
            </a:r>
            <a:r>
              <a:rPr lang="en-US" sz="1600" dirty="0"/>
              <a:t> method. It is the final stage of the encryption or decryption process</a:t>
            </a:r>
          </a:p>
          <a:p>
            <a:pPr lvl="1" algn="just">
              <a:lnSpc>
                <a:spcPct val="110000"/>
              </a:lnSpc>
            </a:pPr>
            <a:r>
              <a:rPr lang="en-US" sz="1600" dirty="0" err="1">
                <a:solidFill>
                  <a:srgbClr val="FF0000"/>
                </a:solidFill>
              </a:rPr>
              <a:t>SetKey</a:t>
            </a:r>
            <a:r>
              <a:rPr lang="en-US" sz="1600" dirty="0"/>
              <a:t> is a method used to set the encryption/decryption key for a cryptographic algorithm. The key is of type </a:t>
            </a:r>
            <a:r>
              <a:rPr lang="en-US" sz="1600" dirty="0" err="1"/>
              <a:t>symmetrickey</a:t>
            </a:r>
            <a:r>
              <a:rPr lang="en-US" sz="1600" dirty="0"/>
              <a:t> of a specific size that depends on the algorithm used.</a:t>
            </a:r>
          </a:p>
          <a:p>
            <a:pPr lvl="1" algn="just">
              <a:lnSpc>
                <a:spcPct val="110000"/>
              </a:lnSpc>
            </a:pPr>
            <a:r>
              <a:rPr lang="en-US" sz="1600" dirty="0">
                <a:solidFill>
                  <a:srgbClr val="FF0000"/>
                </a:solidFill>
              </a:rPr>
              <a:t>Start() </a:t>
            </a:r>
            <a:r>
              <a:rPr lang="en-US" sz="1600" dirty="0"/>
              <a:t>is used to initialize the encryption or decryption process by providing an initialization vector (IV) to the algorithm</a:t>
            </a:r>
          </a:p>
          <a:p>
            <a:pPr lvl="1" algn="just">
              <a:lnSpc>
                <a:spcPct val="110000"/>
              </a:lnSpc>
            </a:pPr>
            <a:r>
              <a:rPr lang="en-US" sz="1600" dirty="0">
                <a:solidFill>
                  <a:srgbClr val="FF0000"/>
                </a:solidFill>
              </a:rPr>
              <a:t>the </a:t>
            </a:r>
            <a:r>
              <a:rPr lang="en-US" sz="1600" dirty="0" err="1">
                <a:solidFill>
                  <a:srgbClr val="FF0000"/>
                </a:solidFill>
              </a:rPr>
              <a:t>GetDigest</a:t>
            </a:r>
            <a:r>
              <a:rPr lang="en-US" sz="1600" dirty="0">
                <a:solidFill>
                  <a:srgbClr val="FF0000"/>
                </a:solidFill>
              </a:rPr>
              <a:t>() </a:t>
            </a:r>
            <a:r>
              <a:rPr lang="en-US" sz="1600" dirty="0"/>
              <a:t>function is used to retrieve the calculated message authentication code (MAC) value.</a:t>
            </a:r>
            <a:endParaRPr lang="en-US" sz="1600" b="1" dirty="0"/>
          </a:p>
        </p:txBody>
      </p:sp>
      <p:sp>
        <p:nvSpPr>
          <p:cNvPr id="3" name="Title 2">
            <a:extLst>
              <a:ext uri="{FF2B5EF4-FFF2-40B4-BE49-F238E27FC236}">
                <a16:creationId xmlns:a16="http://schemas.microsoft.com/office/drawing/2014/main" id="{7215DA73-052D-4CCE-939D-18CDD879D514}"/>
              </a:ext>
            </a:extLst>
          </p:cNvPr>
          <p:cNvSpPr>
            <a:spLocks noGrp="1"/>
          </p:cNvSpPr>
          <p:nvPr>
            <p:ph type="title"/>
          </p:nvPr>
        </p:nvSpPr>
        <p:spPr/>
        <p:txBody>
          <a:bodyPr>
            <a:normAutofit fontScale="90000"/>
          </a:bodyPr>
          <a:lstStyle/>
          <a:p>
            <a:r>
              <a:rPr lang="en-US" dirty="0"/>
              <a:t>Continue: </a:t>
            </a:r>
            <a:r>
              <a:rPr lang="en-US" dirty="0" err="1"/>
              <a:t>AuthCipherCtx</a:t>
            </a:r>
            <a:endParaRPr lang="en-US" dirty="0"/>
          </a:p>
        </p:txBody>
      </p:sp>
    </p:spTree>
    <p:extLst>
      <p:ext uri="{BB962C8B-B14F-4D97-AF65-F5344CB8AC3E}">
        <p14:creationId xmlns:p14="http://schemas.microsoft.com/office/powerpoint/2010/main" val="2446196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8D1C1-3C6C-45DE-9855-CCD687EFD42B}"/>
              </a:ext>
            </a:extLst>
          </p:cNvPr>
          <p:cNvSpPr>
            <a:spLocks noGrp="1"/>
          </p:cNvSpPr>
          <p:nvPr>
            <p:ph idx="1"/>
          </p:nvPr>
        </p:nvSpPr>
        <p:spPr>
          <a:xfrm>
            <a:off x="581526" y="1536866"/>
            <a:ext cx="10936706" cy="5104565"/>
          </a:xfrm>
        </p:spPr>
        <p:txBody>
          <a:bodyPr>
            <a:normAutofit fontScale="77500" lnSpcReduction="20000"/>
          </a:bodyPr>
          <a:lstStyle/>
          <a:p>
            <a:pPr marL="342900" indent="-342900">
              <a:lnSpc>
                <a:spcPct val="120000"/>
              </a:lnSpc>
              <a:buFont typeface="+mj-lt"/>
              <a:buAutoNum type="arabicPeriod" startAt="2"/>
            </a:pPr>
            <a:r>
              <a:rPr lang="en-US" sz="2600" dirty="0">
                <a:latin typeface="DM Sans" pitchFamily="2" charset="0"/>
              </a:rPr>
              <a:t>Update your CMakeLists.txt file with the following content:</a:t>
            </a:r>
            <a:endParaRPr lang="en-US" sz="2600" dirty="0">
              <a:solidFill>
                <a:srgbClr val="0000FF"/>
              </a:solidFill>
              <a:latin typeface="Consolas" panose="020B0609020204030204" pitchFamily="49" charset="0"/>
            </a:endParaRPr>
          </a:p>
          <a:p>
            <a:pPr marL="457200" lvl="1" indent="0">
              <a:lnSpc>
                <a:spcPct val="120000"/>
              </a:lnSpc>
              <a:buNone/>
            </a:pPr>
            <a:r>
              <a:rPr lang="en-US" sz="2500" dirty="0" err="1">
                <a:solidFill>
                  <a:srgbClr val="0000FF"/>
                </a:solidFill>
                <a:latin typeface="Consolas" panose="020B0609020204030204" pitchFamily="49" charset="0"/>
              </a:rPr>
              <a:t>cmake_minimum_required</a:t>
            </a:r>
            <a:r>
              <a:rPr lang="en-US" sz="2500" dirty="0">
                <a:solidFill>
                  <a:srgbClr val="000000"/>
                </a:solidFill>
                <a:latin typeface="Consolas" panose="020B0609020204030204" pitchFamily="49" charset="0"/>
              </a:rPr>
              <a:t>(VERSION 3.5)</a:t>
            </a:r>
          </a:p>
          <a:p>
            <a:pPr marL="457200" lvl="1" indent="0">
              <a:buNone/>
            </a:pPr>
            <a:r>
              <a:rPr lang="en-US" sz="2500" dirty="0">
                <a:solidFill>
                  <a:srgbClr val="0000FF"/>
                </a:solidFill>
                <a:latin typeface="Consolas" panose="020B0609020204030204" pitchFamily="49" charset="0"/>
              </a:rPr>
              <a:t>project</a:t>
            </a:r>
            <a:r>
              <a:rPr lang="en-US" sz="2500" dirty="0">
                <a:solidFill>
                  <a:srgbClr val="000000"/>
                </a:solidFill>
                <a:latin typeface="Consolas" panose="020B0609020204030204" pitchFamily="49" charset="0"/>
              </a:rPr>
              <a:t>(Demo)</a:t>
            </a:r>
          </a:p>
          <a:p>
            <a:pPr marL="457200" lvl="1" indent="0">
              <a:buNone/>
            </a:pPr>
            <a:br>
              <a:rPr lang="en-US" sz="2500" dirty="0">
                <a:solidFill>
                  <a:srgbClr val="000000"/>
                </a:solidFill>
                <a:latin typeface="Consolas" panose="020B0609020204030204" pitchFamily="49" charset="0"/>
              </a:rPr>
            </a:br>
            <a:r>
              <a:rPr lang="en-US" sz="2500" dirty="0">
                <a:solidFill>
                  <a:srgbClr val="008000"/>
                </a:solidFill>
                <a:latin typeface="Consolas" panose="020B0609020204030204" pitchFamily="49" charset="0"/>
              </a:rPr>
              <a:t># Include the directory containing </a:t>
            </a:r>
            <a:r>
              <a:rPr lang="en-US" sz="2500" dirty="0" err="1">
                <a:solidFill>
                  <a:srgbClr val="008000"/>
                </a:solidFill>
                <a:latin typeface="Consolas" panose="020B0609020204030204" pitchFamily="49" charset="0"/>
              </a:rPr>
              <a:t>FindCrypto</a:t>
            </a:r>
            <a:r>
              <a:rPr lang="en-US" sz="2500" dirty="0">
                <a:solidFill>
                  <a:srgbClr val="008000"/>
                </a:solidFill>
                <a:latin typeface="Consolas" panose="020B0609020204030204" pitchFamily="49" charset="0"/>
              </a:rPr>
              <a:t>++.</a:t>
            </a:r>
            <a:r>
              <a:rPr lang="en-US" sz="2500" dirty="0" err="1">
                <a:solidFill>
                  <a:srgbClr val="008000"/>
                </a:solidFill>
                <a:latin typeface="Consolas" panose="020B0609020204030204" pitchFamily="49" charset="0"/>
              </a:rPr>
              <a:t>cmake</a:t>
            </a:r>
            <a:endParaRPr lang="en-US" sz="2500" dirty="0">
              <a:solidFill>
                <a:srgbClr val="000000"/>
              </a:solidFill>
              <a:latin typeface="Consolas" panose="020B0609020204030204" pitchFamily="49" charset="0"/>
            </a:endParaRPr>
          </a:p>
          <a:p>
            <a:pPr marL="457200" lvl="1" indent="0">
              <a:buNone/>
            </a:pPr>
            <a:r>
              <a:rPr lang="en-US" sz="2500" dirty="0">
                <a:solidFill>
                  <a:srgbClr val="0000FF"/>
                </a:solidFill>
                <a:latin typeface="Consolas" panose="020B0609020204030204" pitchFamily="49" charset="0"/>
              </a:rPr>
              <a:t>set</a:t>
            </a:r>
            <a:r>
              <a:rPr lang="en-US" sz="2500" dirty="0">
                <a:solidFill>
                  <a:srgbClr val="000000"/>
                </a:solidFill>
                <a:latin typeface="Consolas" panose="020B0609020204030204" pitchFamily="49" charset="0"/>
              </a:rPr>
              <a:t>(CMAKE_MODULE_PATH </a:t>
            </a:r>
            <a:r>
              <a:rPr lang="en-US" sz="2500" dirty="0">
                <a:solidFill>
                  <a:srgbClr val="0000FF"/>
                </a:solidFill>
                <a:latin typeface="Consolas" panose="020B0609020204030204" pitchFamily="49" charset="0"/>
              </a:rPr>
              <a:t>${CMAKE_MODULE_PATH}</a:t>
            </a:r>
            <a:r>
              <a:rPr lang="en-US" sz="2500" dirty="0">
                <a:solidFill>
                  <a:srgbClr val="000000"/>
                </a:solidFill>
                <a:latin typeface="Consolas" panose="020B0609020204030204" pitchFamily="49" charset="0"/>
              </a:rPr>
              <a:t> </a:t>
            </a:r>
            <a:r>
              <a:rPr lang="en-US" sz="2500" dirty="0">
                <a:solidFill>
                  <a:srgbClr val="0000FF"/>
                </a:solidFill>
                <a:latin typeface="Consolas" panose="020B0609020204030204" pitchFamily="49" charset="0"/>
              </a:rPr>
              <a:t>${CMAKE_CURRENT_SOURCE_DIR}</a:t>
            </a:r>
            <a:r>
              <a:rPr lang="en-US" sz="2500" dirty="0">
                <a:solidFill>
                  <a:srgbClr val="000000"/>
                </a:solidFill>
                <a:latin typeface="Consolas" panose="020B0609020204030204" pitchFamily="49" charset="0"/>
              </a:rPr>
              <a:t>)</a:t>
            </a:r>
          </a:p>
          <a:p>
            <a:pPr marL="457200" lvl="1" indent="0">
              <a:buNone/>
            </a:pPr>
            <a:br>
              <a:rPr lang="en-US" sz="2500" dirty="0">
                <a:solidFill>
                  <a:srgbClr val="000000"/>
                </a:solidFill>
                <a:latin typeface="Consolas" panose="020B0609020204030204" pitchFamily="49" charset="0"/>
              </a:rPr>
            </a:br>
            <a:r>
              <a:rPr lang="en-US" sz="2500" dirty="0">
                <a:solidFill>
                  <a:srgbClr val="008000"/>
                </a:solidFill>
                <a:latin typeface="Consolas" panose="020B0609020204030204" pitchFamily="49" charset="0"/>
              </a:rPr>
              <a:t># Find the Crypto++ package</a:t>
            </a:r>
            <a:endParaRPr lang="en-US" sz="2500" dirty="0">
              <a:solidFill>
                <a:srgbClr val="000000"/>
              </a:solidFill>
              <a:latin typeface="Consolas" panose="020B0609020204030204" pitchFamily="49" charset="0"/>
            </a:endParaRPr>
          </a:p>
          <a:p>
            <a:pPr marL="457200" lvl="1" indent="0">
              <a:buNone/>
            </a:pPr>
            <a:r>
              <a:rPr lang="en-US" sz="2500" dirty="0" err="1">
                <a:solidFill>
                  <a:srgbClr val="0000FF"/>
                </a:solidFill>
                <a:latin typeface="Consolas" panose="020B0609020204030204" pitchFamily="49" charset="0"/>
              </a:rPr>
              <a:t>find_package</a:t>
            </a:r>
            <a:r>
              <a:rPr lang="en-US" sz="2500" dirty="0">
                <a:solidFill>
                  <a:srgbClr val="000000"/>
                </a:solidFill>
                <a:latin typeface="Consolas" panose="020B0609020204030204" pitchFamily="49" charset="0"/>
              </a:rPr>
              <a:t>(Crypto++ REQUIRED)</a:t>
            </a:r>
          </a:p>
          <a:p>
            <a:pPr marL="457200" lvl="1" indent="0">
              <a:buNone/>
            </a:pPr>
            <a:br>
              <a:rPr lang="en-US" sz="2500" dirty="0">
                <a:solidFill>
                  <a:srgbClr val="000000"/>
                </a:solidFill>
                <a:latin typeface="Consolas" panose="020B0609020204030204" pitchFamily="49" charset="0"/>
              </a:rPr>
            </a:br>
            <a:r>
              <a:rPr lang="en-US" sz="2500" dirty="0">
                <a:solidFill>
                  <a:srgbClr val="008000"/>
                </a:solidFill>
                <a:latin typeface="Consolas" panose="020B0609020204030204" pitchFamily="49" charset="0"/>
              </a:rPr>
              <a:t># Add your executable and link with Crypto++ library</a:t>
            </a:r>
            <a:endParaRPr lang="en-US" sz="2500" dirty="0">
              <a:solidFill>
                <a:srgbClr val="000000"/>
              </a:solidFill>
              <a:latin typeface="Consolas" panose="020B0609020204030204" pitchFamily="49" charset="0"/>
            </a:endParaRPr>
          </a:p>
          <a:p>
            <a:pPr marL="457200" lvl="1" indent="0">
              <a:buNone/>
            </a:pPr>
            <a:r>
              <a:rPr lang="en-US" sz="2500" dirty="0" err="1">
                <a:solidFill>
                  <a:srgbClr val="0000FF"/>
                </a:solidFill>
                <a:latin typeface="Consolas" panose="020B0609020204030204" pitchFamily="49" charset="0"/>
              </a:rPr>
              <a:t>add_executable</a:t>
            </a:r>
            <a:r>
              <a:rPr lang="en-US" sz="2500" dirty="0">
                <a:solidFill>
                  <a:srgbClr val="000000"/>
                </a:solidFill>
                <a:latin typeface="Consolas" panose="020B0609020204030204" pitchFamily="49" charset="0"/>
              </a:rPr>
              <a:t>(</a:t>
            </a:r>
            <a:r>
              <a:rPr lang="en-US" sz="2500" dirty="0" err="1">
                <a:solidFill>
                  <a:srgbClr val="000000"/>
                </a:solidFill>
                <a:latin typeface="Consolas" panose="020B0609020204030204" pitchFamily="49" charset="0"/>
              </a:rPr>
              <a:t>myExecutable</a:t>
            </a:r>
            <a:r>
              <a:rPr lang="en-US" sz="2500" dirty="0">
                <a:solidFill>
                  <a:srgbClr val="000000"/>
                </a:solidFill>
                <a:latin typeface="Consolas" panose="020B0609020204030204" pitchFamily="49" charset="0"/>
              </a:rPr>
              <a:t> main.cpp)</a:t>
            </a:r>
          </a:p>
          <a:p>
            <a:pPr marL="457200" lvl="1" indent="0">
              <a:buNone/>
            </a:pPr>
            <a:r>
              <a:rPr lang="en-US" sz="2500" dirty="0" err="1">
                <a:solidFill>
                  <a:srgbClr val="0000FF"/>
                </a:solidFill>
                <a:latin typeface="Consolas" panose="020B0609020204030204" pitchFamily="49" charset="0"/>
              </a:rPr>
              <a:t>target_include_directories</a:t>
            </a:r>
            <a:r>
              <a:rPr lang="en-US" sz="2500" dirty="0">
                <a:solidFill>
                  <a:srgbClr val="000000"/>
                </a:solidFill>
                <a:latin typeface="Consolas" panose="020B0609020204030204" pitchFamily="49" charset="0"/>
              </a:rPr>
              <a:t>(</a:t>
            </a:r>
            <a:r>
              <a:rPr lang="en-US" sz="2500" dirty="0" err="1">
                <a:solidFill>
                  <a:srgbClr val="000000"/>
                </a:solidFill>
                <a:latin typeface="Consolas" panose="020B0609020204030204" pitchFamily="49" charset="0"/>
              </a:rPr>
              <a:t>myExecutable</a:t>
            </a:r>
            <a:r>
              <a:rPr lang="en-US" sz="2500" dirty="0">
                <a:solidFill>
                  <a:srgbClr val="000000"/>
                </a:solidFill>
                <a:latin typeface="Consolas" panose="020B0609020204030204" pitchFamily="49" charset="0"/>
              </a:rPr>
              <a:t> PUBLIC ${Crypto++_INCLUDE_DIRS})</a:t>
            </a:r>
          </a:p>
          <a:p>
            <a:pPr marL="457200" lvl="1" indent="0">
              <a:buNone/>
            </a:pPr>
            <a:r>
              <a:rPr lang="en-US" sz="2500" dirty="0" err="1">
                <a:solidFill>
                  <a:srgbClr val="0000FF"/>
                </a:solidFill>
                <a:latin typeface="Consolas" panose="020B0609020204030204" pitchFamily="49" charset="0"/>
              </a:rPr>
              <a:t>target_link_libraries</a:t>
            </a:r>
            <a:r>
              <a:rPr lang="en-US" sz="2500" dirty="0">
                <a:solidFill>
                  <a:srgbClr val="000000"/>
                </a:solidFill>
                <a:latin typeface="Consolas" panose="020B0609020204030204" pitchFamily="49" charset="0"/>
              </a:rPr>
              <a:t>(</a:t>
            </a:r>
            <a:r>
              <a:rPr lang="en-US" sz="2500" dirty="0" err="1">
                <a:solidFill>
                  <a:srgbClr val="000000"/>
                </a:solidFill>
                <a:latin typeface="Consolas" panose="020B0609020204030204" pitchFamily="49" charset="0"/>
              </a:rPr>
              <a:t>myExecutable</a:t>
            </a:r>
            <a:r>
              <a:rPr lang="en-US" sz="2500" dirty="0">
                <a:solidFill>
                  <a:srgbClr val="000000"/>
                </a:solidFill>
                <a:latin typeface="Consolas" panose="020B0609020204030204" pitchFamily="49" charset="0"/>
              </a:rPr>
              <a:t> ${Crypto++_LIBRARIES})</a:t>
            </a:r>
          </a:p>
          <a:p>
            <a:pPr marL="457200" lvl="1" indent="0">
              <a:buNone/>
            </a:pPr>
            <a:endParaRPr lang="en-US" dirty="0">
              <a:solidFill>
                <a:srgbClr val="000000"/>
              </a:solidFill>
              <a:latin typeface="Consolas" panose="020B0609020204030204" pitchFamily="49" charset="0"/>
            </a:endParaRPr>
          </a:p>
          <a:p>
            <a:pPr marL="342900" indent="-342900">
              <a:buFont typeface="+mj-lt"/>
              <a:buAutoNum type="arabicPeriod" startAt="3"/>
            </a:pPr>
            <a:r>
              <a:rPr lang="en-US" sz="2600" dirty="0">
                <a:latin typeface="DM Sans" pitchFamily="2" charset="0"/>
              </a:rPr>
              <a:t>Place the </a:t>
            </a:r>
            <a:r>
              <a:rPr lang="en-US" sz="2600" dirty="0" err="1">
                <a:latin typeface="DM Sans" pitchFamily="2" charset="0"/>
              </a:rPr>
              <a:t>FindCrypto</a:t>
            </a:r>
            <a:r>
              <a:rPr lang="en-US" sz="2600" dirty="0">
                <a:latin typeface="DM Sans" pitchFamily="2" charset="0"/>
              </a:rPr>
              <a:t>++.</a:t>
            </a:r>
            <a:r>
              <a:rPr lang="en-US" sz="2600" dirty="0" err="1">
                <a:latin typeface="DM Sans" pitchFamily="2" charset="0"/>
              </a:rPr>
              <a:t>cmake</a:t>
            </a:r>
            <a:r>
              <a:rPr lang="en-US" sz="2600" dirty="0">
                <a:latin typeface="DM Sans" pitchFamily="2" charset="0"/>
              </a:rPr>
              <a:t> file in the same directory as your CMakeLists.txt file</a:t>
            </a:r>
            <a:endParaRPr lang="en-US" sz="2600" dirty="0"/>
          </a:p>
          <a:p>
            <a:endParaRPr lang="en-US" dirty="0"/>
          </a:p>
        </p:txBody>
      </p:sp>
      <p:sp>
        <p:nvSpPr>
          <p:cNvPr id="3" name="Title 2">
            <a:extLst>
              <a:ext uri="{FF2B5EF4-FFF2-40B4-BE49-F238E27FC236}">
                <a16:creationId xmlns:a16="http://schemas.microsoft.com/office/drawing/2014/main" id="{38C91A3E-BB35-4395-B1BF-C09A83B96304}"/>
              </a:ext>
            </a:extLst>
          </p:cNvPr>
          <p:cNvSpPr>
            <a:spLocks noGrp="1"/>
          </p:cNvSpPr>
          <p:nvPr>
            <p:ph type="title"/>
          </p:nvPr>
        </p:nvSpPr>
        <p:spPr/>
        <p:txBody>
          <a:bodyPr>
            <a:normAutofit fontScale="90000"/>
          </a:bodyPr>
          <a:lstStyle/>
          <a:p>
            <a:r>
              <a:rPr lang="en-US" dirty="0"/>
              <a:t>Continue: Crypto++ Library </a:t>
            </a:r>
          </a:p>
        </p:txBody>
      </p:sp>
    </p:spTree>
    <p:extLst>
      <p:ext uri="{BB962C8B-B14F-4D97-AF65-F5344CB8AC3E}">
        <p14:creationId xmlns:p14="http://schemas.microsoft.com/office/powerpoint/2010/main" val="1965926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0CFD4-059C-4AF8-98C6-D017E49C3620}"/>
              </a:ext>
            </a:extLst>
          </p:cNvPr>
          <p:cNvSpPr>
            <a:spLocks noGrp="1"/>
          </p:cNvSpPr>
          <p:nvPr>
            <p:ph type="title"/>
          </p:nvPr>
        </p:nvSpPr>
        <p:spPr/>
        <p:txBody>
          <a:bodyPr>
            <a:normAutofit fontScale="90000"/>
          </a:bodyPr>
          <a:lstStyle/>
          <a:p>
            <a:r>
              <a:rPr lang="en-US" dirty="0"/>
              <a:t>Continue: </a:t>
            </a:r>
            <a:r>
              <a:rPr lang="en-US" dirty="0" err="1"/>
              <a:t>AuthCipherCtx</a:t>
            </a:r>
            <a:endParaRPr lang="en-US" dirty="0"/>
          </a:p>
        </p:txBody>
      </p:sp>
      <p:sp>
        <p:nvSpPr>
          <p:cNvPr id="5" name="Rectangle 4">
            <a:extLst>
              <a:ext uri="{FF2B5EF4-FFF2-40B4-BE49-F238E27FC236}">
                <a16:creationId xmlns:a16="http://schemas.microsoft.com/office/drawing/2014/main" id="{AACB1A9D-A276-43EB-A1FF-28BEA839E6A4}"/>
              </a:ext>
            </a:extLst>
          </p:cNvPr>
          <p:cNvSpPr/>
          <p:nvPr/>
        </p:nvSpPr>
        <p:spPr>
          <a:xfrm>
            <a:off x="349170" y="1458409"/>
            <a:ext cx="11051893" cy="4616648"/>
          </a:xfrm>
          <a:prstGeom prst="rect">
            <a:avLst/>
          </a:prstGeom>
        </p:spPr>
        <p:txBody>
          <a:bodyPr wrap="square">
            <a:spAutoFit/>
          </a:bodyPr>
          <a:lstStyle/>
          <a:p>
            <a:r>
              <a:rPr lang="en-US" sz="1400" dirty="0"/>
              <a:t>class </a:t>
            </a:r>
            <a:r>
              <a:rPr lang="en-US" sz="1400" dirty="0" err="1"/>
              <a:t>AuthCipherCtx</a:t>
            </a:r>
            <a:r>
              <a:rPr lang="en-US" sz="1400" dirty="0"/>
              <a:t> : public </a:t>
            </a:r>
            <a:r>
              <a:rPr lang="en-US" sz="1400" dirty="0" err="1"/>
              <a:t>CryptoContext</a:t>
            </a:r>
            <a:r>
              <a:rPr lang="en-US" sz="1400" dirty="0"/>
              <a:t> </a:t>
            </a:r>
          </a:p>
          <a:p>
            <a:r>
              <a:rPr lang="en-US" sz="1400" dirty="0"/>
              <a:t>{</a:t>
            </a:r>
          </a:p>
          <a:p>
            <a:r>
              <a:rPr lang="en-US" sz="1400" dirty="0"/>
              <a:t>public:</a:t>
            </a:r>
          </a:p>
          <a:p>
            <a:r>
              <a:rPr lang="en-US" sz="1400" dirty="0"/>
              <a:t>	using </a:t>
            </a:r>
            <a:r>
              <a:rPr lang="en-US" sz="1400" dirty="0" err="1"/>
              <a:t>Uptr</a:t>
            </a:r>
            <a:r>
              <a:rPr lang="en-US" sz="1400" dirty="0"/>
              <a:t> = std::</a:t>
            </a:r>
            <a:r>
              <a:rPr lang="en-US" sz="1400" dirty="0" err="1"/>
              <a:t>unique_ptr</a:t>
            </a:r>
            <a:r>
              <a:rPr lang="en-US" sz="1400" dirty="0"/>
              <a:t>&lt;</a:t>
            </a:r>
            <a:r>
              <a:rPr lang="en-US" sz="1400" dirty="0" err="1"/>
              <a:t>AuthCipherCtx</a:t>
            </a:r>
            <a:r>
              <a:rPr lang="en-US" sz="1400" dirty="0"/>
              <a:t>&gt;;</a:t>
            </a:r>
          </a:p>
          <a:p>
            <a:endParaRPr lang="en-US" sz="1400" dirty="0"/>
          </a:p>
          <a:p>
            <a:r>
              <a:rPr lang="en-US" sz="1400" dirty="0"/>
              <a:t>	</a:t>
            </a:r>
          </a:p>
          <a:p>
            <a:r>
              <a:rPr lang="en-US" sz="1400" dirty="0"/>
              <a:t>	virtual </a:t>
            </a:r>
            <a:r>
              <a:rPr lang="en-US" sz="1400" dirty="0" err="1"/>
              <a:t>ara</a:t>
            </a:r>
            <a:r>
              <a:rPr lang="en-US" sz="1400" dirty="0"/>
              <a:t>::core::Result&lt;bool&gt; Check (const Signature &amp;expected) const </a:t>
            </a:r>
            <a:r>
              <a:rPr lang="en-US" sz="1400" dirty="0" err="1"/>
              <a:t>noexcept</a:t>
            </a:r>
            <a:r>
              <a:rPr lang="en-US" sz="1400" dirty="0"/>
              <a:t>=0;</a:t>
            </a:r>
          </a:p>
          <a:p>
            <a:endParaRPr lang="en-US" sz="1400" dirty="0"/>
          </a:p>
          <a:p>
            <a:r>
              <a:rPr lang="en-US" sz="1400" dirty="0"/>
              <a:t>	virtual </a:t>
            </a:r>
            <a:r>
              <a:rPr lang="en-US" sz="1400" dirty="0" err="1"/>
              <a:t>DigestService</a:t>
            </a:r>
            <a:r>
              <a:rPr lang="en-US" sz="1400" dirty="0"/>
              <a:t>::</a:t>
            </a:r>
            <a:r>
              <a:rPr lang="en-US" sz="1400" dirty="0" err="1"/>
              <a:t>Uptr</a:t>
            </a:r>
            <a:r>
              <a:rPr lang="en-US" sz="1400" dirty="0"/>
              <a:t> </a:t>
            </a:r>
            <a:r>
              <a:rPr lang="en-US" sz="1400" dirty="0" err="1"/>
              <a:t>GetDigestService</a:t>
            </a:r>
            <a:r>
              <a:rPr lang="en-US" sz="1400" dirty="0"/>
              <a:t> () const </a:t>
            </a:r>
            <a:r>
              <a:rPr lang="en-US" sz="1400" dirty="0" err="1"/>
              <a:t>noexcept</a:t>
            </a:r>
            <a:r>
              <a:rPr lang="en-US" sz="1400" dirty="0"/>
              <a:t>=0;</a:t>
            </a:r>
          </a:p>
          <a:p>
            <a:endParaRPr lang="en-US" sz="1400" dirty="0"/>
          </a:p>
          <a:p>
            <a:r>
              <a:rPr lang="en-US" sz="1400" dirty="0"/>
              <a:t>    </a:t>
            </a:r>
          </a:p>
          <a:p>
            <a:r>
              <a:rPr lang="en-US" sz="1400" dirty="0"/>
              <a:t>	virtual </a:t>
            </a:r>
            <a:r>
              <a:rPr lang="en-US" sz="1400" dirty="0" err="1"/>
              <a:t>ara</a:t>
            </a:r>
            <a:r>
              <a:rPr lang="en-US" sz="1400" dirty="0"/>
              <a:t>::core::Result&lt;</a:t>
            </a:r>
            <a:r>
              <a:rPr lang="en-US" sz="1400" dirty="0" err="1"/>
              <a:t>ara</a:t>
            </a:r>
            <a:r>
              <a:rPr lang="en-US" sz="1400" dirty="0"/>
              <a:t>::core::Vector&lt;</a:t>
            </a:r>
            <a:r>
              <a:rPr lang="en-US" sz="1400" dirty="0" err="1"/>
              <a:t>ara</a:t>
            </a:r>
            <a:r>
              <a:rPr lang="en-US" sz="1400" dirty="0"/>
              <a:t>::core::Byte&gt;&gt; </a:t>
            </a:r>
            <a:r>
              <a:rPr lang="en-US" sz="1400" dirty="0" err="1"/>
              <a:t>ara</a:t>
            </a:r>
            <a:r>
              <a:rPr lang="en-US" sz="1400" dirty="0"/>
              <a:t>::crypto::</a:t>
            </a:r>
            <a:r>
              <a:rPr lang="en-US" sz="1400" dirty="0" err="1"/>
              <a:t>cryp</a:t>
            </a:r>
            <a:r>
              <a:rPr lang="en-US" sz="1400" dirty="0"/>
              <a:t>::</a:t>
            </a:r>
            <a:r>
              <a:rPr lang="en-US" sz="1400" dirty="0" err="1"/>
              <a:t>AuthCipherCtx</a:t>
            </a:r>
            <a:r>
              <a:rPr lang="en-US" sz="1400" dirty="0"/>
              <a:t>::</a:t>
            </a:r>
            <a:r>
              <a:rPr lang="en-US" sz="1400" dirty="0" err="1"/>
              <a:t>GetDigest</a:t>
            </a:r>
            <a:r>
              <a:rPr lang="en-US" sz="1400" dirty="0"/>
              <a:t>(std::</a:t>
            </a:r>
            <a:r>
              <a:rPr lang="en-US" sz="1400" dirty="0" err="1"/>
              <a:t>size_toffset</a:t>
            </a:r>
            <a:r>
              <a:rPr lang="en-US" sz="1400" dirty="0"/>
              <a:t>=0) const </a:t>
            </a:r>
            <a:r>
              <a:rPr lang="en-US" sz="1400" dirty="0" err="1"/>
              <a:t>noexcept</a:t>
            </a:r>
            <a:r>
              <a:rPr lang="en-US" sz="1400" dirty="0"/>
              <a:t>=0;</a:t>
            </a:r>
          </a:p>
          <a:p>
            <a:endParaRPr lang="en-US" sz="1400" dirty="0"/>
          </a:p>
          <a:p>
            <a:r>
              <a:rPr lang="en-US" sz="1400" dirty="0"/>
              <a:t>	virtual </a:t>
            </a:r>
            <a:r>
              <a:rPr lang="en-US" sz="1400" dirty="0" err="1"/>
              <a:t>ara</a:t>
            </a:r>
            <a:r>
              <a:rPr lang="en-US" sz="1400" dirty="0"/>
              <a:t>::core::Result&lt;</a:t>
            </a:r>
            <a:r>
              <a:rPr lang="en-US" sz="1400" dirty="0" err="1"/>
              <a:t>CryptoTransform</a:t>
            </a:r>
            <a:r>
              <a:rPr lang="en-US" sz="1400" dirty="0"/>
              <a:t>&gt; </a:t>
            </a:r>
            <a:r>
              <a:rPr lang="en-US" sz="1400" dirty="0" err="1"/>
              <a:t>GetTransformation</a:t>
            </a:r>
            <a:r>
              <a:rPr lang="en-US" sz="1400" dirty="0"/>
              <a:t> () const </a:t>
            </a:r>
            <a:r>
              <a:rPr lang="en-US" sz="1400" dirty="0" err="1"/>
              <a:t>noexcept</a:t>
            </a:r>
            <a:r>
              <a:rPr lang="en-US" sz="1400" dirty="0"/>
              <a:t>=0;</a:t>
            </a:r>
          </a:p>
          <a:p>
            <a:endParaRPr lang="en-US" sz="1400" dirty="0"/>
          </a:p>
          <a:p>
            <a:r>
              <a:rPr lang="en-US" sz="1400" dirty="0"/>
              <a:t>	virtual std::uint64_t </a:t>
            </a:r>
            <a:r>
              <a:rPr lang="en-US" sz="1400" dirty="0" err="1"/>
              <a:t>GetMaxAssociatedDataSize</a:t>
            </a:r>
            <a:r>
              <a:rPr lang="en-US" sz="1400" dirty="0"/>
              <a:t> () const </a:t>
            </a:r>
            <a:r>
              <a:rPr lang="en-US" sz="1400" dirty="0" err="1"/>
              <a:t>noexcept</a:t>
            </a:r>
            <a:r>
              <a:rPr lang="en-US" sz="1400" dirty="0"/>
              <a:t>=0;</a:t>
            </a:r>
          </a:p>
          <a:p>
            <a:endParaRPr lang="en-US" sz="1400" dirty="0"/>
          </a:p>
          <a:p>
            <a:r>
              <a:rPr lang="en-US" sz="1400" dirty="0"/>
              <a:t>	virtual </a:t>
            </a:r>
            <a:r>
              <a:rPr lang="en-US" sz="1400" dirty="0" err="1"/>
              <a:t>ara</a:t>
            </a:r>
            <a:r>
              <a:rPr lang="en-US" sz="1400" dirty="0"/>
              <a:t>::core::Result&lt;</a:t>
            </a:r>
            <a:r>
              <a:rPr lang="en-US" sz="1400" dirty="0" err="1"/>
              <a:t>ara</a:t>
            </a:r>
            <a:r>
              <a:rPr lang="en-US" sz="1400" dirty="0"/>
              <a:t>::core::Vector&lt;</a:t>
            </a:r>
            <a:r>
              <a:rPr lang="en-US" sz="1400" dirty="0" err="1"/>
              <a:t>ara</a:t>
            </a:r>
            <a:r>
              <a:rPr lang="en-US" sz="1400" dirty="0"/>
              <a:t>::core::Byte&gt; &gt; </a:t>
            </a:r>
            <a:r>
              <a:rPr lang="en-US" sz="1400" dirty="0" err="1"/>
              <a:t>ProcessConfidentialData</a:t>
            </a:r>
            <a:r>
              <a:rPr lang="en-US" sz="1400" dirty="0"/>
              <a:t> ( </a:t>
            </a:r>
            <a:r>
              <a:rPr lang="en-US" sz="1400" dirty="0" err="1"/>
              <a:t>ReadOnlyMemRegion</a:t>
            </a:r>
            <a:r>
              <a:rPr lang="en-US" sz="1400" dirty="0"/>
              <a:t> in,</a:t>
            </a:r>
          </a:p>
          <a:p>
            <a:r>
              <a:rPr lang="en-US" sz="1400" dirty="0"/>
              <a:t>												</a:t>
            </a:r>
          </a:p>
        </p:txBody>
      </p:sp>
    </p:spTree>
    <p:extLst>
      <p:ext uri="{BB962C8B-B14F-4D97-AF65-F5344CB8AC3E}">
        <p14:creationId xmlns:p14="http://schemas.microsoft.com/office/powerpoint/2010/main" val="3895373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64120-FB54-4D63-A7E2-7D533D594027}"/>
              </a:ext>
            </a:extLst>
          </p:cNvPr>
          <p:cNvSpPr>
            <a:spLocks noGrp="1"/>
          </p:cNvSpPr>
          <p:nvPr>
            <p:ph type="title"/>
          </p:nvPr>
        </p:nvSpPr>
        <p:spPr/>
        <p:txBody>
          <a:bodyPr>
            <a:normAutofit fontScale="90000"/>
          </a:bodyPr>
          <a:lstStyle/>
          <a:p>
            <a:r>
              <a:rPr lang="en-US" dirty="0"/>
              <a:t>Continue: </a:t>
            </a:r>
            <a:r>
              <a:rPr lang="en-US" dirty="0" err="1"/>
              <a:t>AuthCipherCtx</a:t>
            </a:r>
            <a:endParaRPr lang="en-US" dirty="0"/>
          </a:p>
        </p:txBody>
      </p:sp>
      <p:sp>
        <p:nvSpPr>
          <p:cNvPr id="5" name="Rectangle 4">
            <a:extLst>
              <a:ext uri="{FF2B5EF4-FFF2-40B4-BE49-F238E27FC236}">
                <a16:creationId xmlns:a16="http://schemas.microsoft.com/office/drawing/2014/main" id="{0A09EDCD-00EB-4B5F-B069-9600712EE20E}"/>
              </a:ext>
            </a:extLst>
          </p:cNvPr>
          <p:cNvSpPr/>
          <p:nvPr/>
        </p:nvSpPr>
        <p:spPr>
          <a:xfrm>
            <a:off x="893179" y="1702528"/>
            <a:ext cx="10405641" cy="4031873"/>
          </a:xfrm>
          <a:prstGeom prst="rect">
            <a:avLst/>
          </a:prstGeom>
        </p:spPr>
        <p:txBody>
          <a:bodyPr wrap="square">
            <a:spAutoFit/>
          </a:bodyPr>
          <a:lstStyle/>
          <a:p>
            <a:r>
              <a:rPr lang="en-US" sz="1600" dirty="0"/>
              <a:t>	virtual </a:t>
            </a:r>
            <a:r>
              <a:rPr lang="en-US" sz="1600" dirty="0" err="1"/>
              <a:t>ara</a:t>
            </a:r>
            <a:r>
              <a:rPr lang="en-US" sz="1600" dirty="0"/>
              <a:t>::core::Result&lt;void&gt; Reset () </a:t>
            </a:r>
            <a:r>
              <a:rPr lang="en-US" sz="1600" dirty="0" err="1"/>
              <a:t>noexcept</a:t>
            </a:r>
            <a:r>
              <a:rPr lang="en-US" sz="1600" dirty="0"/>
              <a:t>=0;</a:t>
            </a:r>
          </a:p>
          <a:p>
            <a:r>
              <a:rPr lang="en-US" sz="1600" dirty="0"/>
              <a:t>	</a:t>
            </a:r>
          </a:p>
          <a:p>
            <a:r>
              <a:rPr lang="en-US" sz="1600" dirty="0"/>
              <a:t>	virtual </a:t>
            </a:r>
            <a:r>
              <a:rPr lang="en-US" sz="1600" dirty="0" err="1"/>
              <a:t>ara</a:t>
            </a:r>
            <a:r>
              <a:rPr lang="en-US" sz="1600" dirty="0"/>
              <a:t>::core::Result&lt;void&gt; </a:t>
            </a:r>
            <a:r>
              <a:rPr lang="en-US" sz="1600" dirty="0" err="1"/>
              <a:t>SetKey</a:t>
            </a:r>
            <a:r>
              <a:rPr lang="en-US" sz="1600" dirty="0"/>
              <a:t> ( const </a:t>
            </a:r>
            <a:r>
              <a:rPr lang="en-US" sz="1600" dirty="0" err="1"/>
              <a:t>SymmetricKey</a:t>
            </a:r>
            <a:r>
              <a:rPr lang="en-US" sz="1600" dirty="0"/>
              <a:t> &amp;key,</a:t>
            </a:r>
          </a:p>
          <a:p>
            <a:r>
              <a:rPr lang="en-US" sz="1600" dirty="0"/>
              <a:t>											 		</a:t>
            </a:r>
            <a:r>
              <a:rPr lang="en-US" sz="1600" dirty="0" err="1"/>
              <a:t>CryptoTransform</a:t>
            </a:r>
            <a:r>
              <a:rPr lang="en-US" sz="1600" dirty="0"/>
              <a:t> transform=</a:t>
            </a:r>
            <a:r>
              <a:rPr lang="en-US" sz="1600" dirty="0" err="1"/>
              <a:t>CryptoTransform</a:t>
            </a:r>
            <a:r>
              <a:rPr lang="en-US" sz="1600" dirty="0"/>
              <a:t>::</a:t>
            </a:r>
            <a:r>
              <a:rPr lang="en-US" sz="1600" dirty="0" err="1"/>
              <a:t>kEncrypt</a:t>
            </a:r>
            <a:r>
              <a:rPr lang="en-US" sz="1600" dirty="0"/>
              <a:t>) </a:t>
            </a:r>
            <a:r>
              <a:rPr lang="en-US" sz="1600" dirty="0" err="1"/>
              <a:t>noexcept</a:t>
            </a:r>
            <a:r>
              <a:rPr lang="en-US" sz="1600" dirty="0"/>
              <a:t>=0;</a:t>
            </a:r>
          </a:p>
          <a:p>
            <a:endParaRPr lang="en-US" sz="1600" dirty="0"/>
          </a:p>
          <a:p>
            <a:r>
              <a:rPr lang="en-US" sz="1600" dirty="0"/>
              <a:t>	virtual </a:t>
            </a:r>
            <a:r>
              <a:rPr lang="en-US" sz="1600" dirty="0" err="1"/>
              <a:t>ara</a:t>
            </a:r>
            <a:r>
              <a:rPr lang="en-US" sz="1600" dirty="0"/>
              <a:t>::core::Result&lt;void&gt; Start (</a:t>
            </a:r>
            <a:r>
              <a:rPr lang="en-US" sz="1600" dirty="0" err="1"/>
              <a:t>ReadOnlyMemRegion</a:t>
            </a:r>
            <a:r>
              <a:rPr lang="en-US" sz="1600" dirty="0"/>
              <a:t> iv=</a:t>
            </a:r>
            <a:r>
              <a:rPr lang="en-US" sz="1600" dirty="0" err="1"/>
              <a:t>ReadOnlyMemRegion</a:t>
            </a:r>
            <a:r>
              <a:rPr lang="en-US" sz="1600" dirty="0"/>
              <a:t>()) </a:t>
            </a:r>
            <a:r>
              <a:rPr lang="en-US" sz="1600" dirty="0" err="1"/>
              <a:t>noexcept</a:t>
            </a:r>
            <a:r>
              <a:rPr lang="en-US" sz="1600" dirty="0"/>
              <a:t>=0;</a:t>
            </a:r>
          </a:p>
          <a:p>
            <a:endParaRPr lang="en-US" sz="1600" dirty="0"/>
          </a:p>
          <a:p>
            <a:r>
              <a:rPr lang="en-US" sz="1600" dirty="0"/>
              <a:t>	virtual </a:t>
            </a:r>
            <a:r>
              <a:rPr lang="en-US" sz="1600" dirty="0" err="1"/>
              <a:t>ara</a:t>
            </a:r>
            <a:r>
              <a:rPr lang="en-US" sz="1600" dirty="0"/>
              <a:t>::core::Result&lt;void&gt; Start (const </a:t>
            </a:r>
            <a:r>
              <a:rPr lang="en-US" sz="1600" dirty="0" err="1"/>
              <a:t>SecretSeed</a:t>
            </a:r>
            <a:r>
              <a:rPr lang="en-US" sz="1600" dirty="0"/>
              <a:t> &amp;iv) </a:t>
            </a:r>
            <a:r>
              <a:rPr lang="en-US" sz="1600" dirty="0" err="1"/>
              <a:t>noexcept</a:t>
            </a:r>
            <a:r>
              <a:rPr lang="en-US" sz="1600" dirty="0"/>
              <a:t>=0;</a:t>
            </a:r>
          </a:p>
          <a:p>
            <a:endParaRPr lang="en-US" sz="1600" dirty="0"/>
          </a:p>
          <a:p>
            <a:r>
              <a:rPr lang="en-US" sz="1600" dirty="0"/>
              <a:t>	virtual </a:t>
            </a:r>
            <a:r>
              <a:rPr lang="en-US" sz="1600" dirty="0" err="1"/>
              <a:t>ara</a:t>
            </a:r>
            <a:r>
              <a:rPr lang="en-US" sz="1600" dirty="0"/>
              <a:t>::core::Result&lt;void&gt; </a:t>
            </a:r>
            <a:r>
              <a:rPr lang="en-US" sz="1600" dirty="0" err="1"/>
              <a:t>UpdateAssociatedData</a:t>
            </a:r>
            <a:r>
              <a:rPr lang="en-US" sz="1600" dirty="0"/>
              <a:t> (const </a:t>
            </a:r>
            <a:r>
              <a:rPr lang="en-US" sz="1600" dirty="0" err="1"/>
              <a:t>RestrictedUseObject</a:t>
            </a:r>
            <a:r>
              <a:rPr lang="en-US" sz="1600" dirty="0"/>
              <a:t> &amp;in) </a:t>
            </a:r>
            <a:r>
              <a:rPr lang="en-US" sz="1600" dirty="0" err="1"/>
              <a:t>noexcept</a:t>
            </a:r>
            <a:r>
              <a:rPr lang="en-US" sz="1600" dirty="0"/>
              <a:t>=0;</a:t>
            </a:r>
          </a:p>
          <a:p>
            <a:endParaRPr lang="en-US" sz="1600" dirty="0"/>
          </a:p>
          <a:p>
            <a:r>
              <a:rPr lang="en-US" sz="1600" dirty="0"/>
              <a:t>	virtual </a:t>
            </a:r>
            <a:r>
              <a:rPr lang="en-US" sz="1600" dirty="0" err="1"/>
              <a:t>ara</a:t>
            </a:r>
            <a:r>
              <a:rPr lang="en-US" sz="1600" dirty="0"/>
              <a:t>::core::Result&lt;void&gt; </a:t>
            </a:r>
            <a:r>
              <a:rPr lang="en-US" sz="1600" dirty="0" err="1"/>
              <a:t>UpdateAssociatedData</a:t>
            </a:r>
            <a:r>
              <a:rPr lang="en-US" sz="1600" dirty="0"/>
              <a:t> (</a:t>
            </a:r>
            <a:r>
              <a:rPr lang="en-US" sz="1600" dirty="0" err="1"/>
              <a:t>ReadOnlyMemRegion</a:t>
            </a:r>
            <a:r>
              <a:rPr lang="en-US" sz="1600" dirty="0"/>
              <a:t> in) </a:t>
            </a:r>
            <a:r>
              <a:rPr lang="en-US" sz="1600" dirty="0" err="1"/>
              <a:t>noexcept</a:t>
            </a:r>
            <a:r>
              <a:rPr lang="en-US" sz="1600" dirty="0"/>
              <a:t>=0;</a:t>
            </a:r>
          </a:p>
          <a:p>
            <a:endParaRPr lang="en-US" sz="1600" dirty="0"/>
          </a:p>
          <a:p>
            <a:r>
              <a:rPr lang="en-US" sz="1600" dirty="0"/>
              <a:t>	virtual </a:t>
            </a:r>
            <a:r>
              <a:rPr lang="en-US" sz="1600" dirty="0" err="1"/>
              <a:t>ara</a:t>
            </a:r>
            <a:r>
              <a:rPr lang="en-US" sz="1600" dirty="0"/>
              <a:t>::core::Result&lt;void&gt; </a:t>
            </a:r>
            <a:r>
              <a:rPr lang="en-US" sz="1600" dirty="0" err="1"/>
              <a:t>UpdateAssociatedData</a:t>
            </a:r>
            <a:r>
              <a:rPr lang="en-US" sz="1600" dirty="0"/>
              <a:t> (std::uint8_t in) </a:t>
            </a:r>
            <a:r>
              <a:rPr lang="en-US" sz="1600" dirty="0" err="1"/>
              <a:t>noexcept</a:t>
            </a:r>
            <a:r>
              <a:rPr lang="en-US" sz="1600" dirty="0"/>
              <a:t>=0;</a:t>
            </a:r>
          </a:p>
          <a:p>
            <a:r>
              <a:rPr lang="en-US" sz="1600" dirty="0"/>
              <a:t>};</a:t>
            </a:r>
          </a:p>
        </p:txBody>
      </p:sp>
    </p:spTree>
    <p:extLst>
      <p:ext uri="{BB962C8B-B14F-4D97-AF65-F5344CB8AC3E}">
        <p14:creationId xmlns:p14="http://schemas.microsoft.com/office/powerpoint/2010/main" val="42291809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80B4-7CE0-443C-B680-2A3CC1B3AFD7}"/>
              </a:ext>
            </a:extLst>
          </p:cNvPr>
          <p:cNvSpPr>
            <a:spLocks noGrp="1"/>
          </p:cNvSpPr>
          <p:nvPr>
            <p:ph type="title"/>
          </p:nvPr>
        </p:nvSpPr>
        <p:spPr/>
        <p:txBody>
          <a:bodyPr/>
          <a:lstStyle/>
          <a:p>
            <a:r>
              <a:rPr lang="en-US" dirty="0">
                <a:solidFill>
                  <a:schemeClr val="tx1"/>
                </a:solidFill>
              </a:rPr>
              <a:t>Examples</a:t>
            </a:r>
          </a:p>
        </p:txBody>
      </p:sp>
    </p:spTree>
    <p:extLst>
      <p:ext uri="{BB962C8B-B14F-4D97-AF65-F5344CB8AC3E}">
        <p14:creationId xmlns:p14="http://schemas.microsoft.com/office/powerpoint/2010/main" val="2634700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F154F9-7921-44B3-B0FA-CCAE457F5705}"/>
              </a:ext>
            </a:extLst>
          </p:cNvPr>
          <p:cNvSpPr>
            <a:spLocks noGrp="1"/>
          </p:cNvSpPr>
          <p:nvPr>
            <p:ph type="title"/>
          </p:nvPr>
        </p:nvSpPr>
        <p:spPr/>
        <p:txBody>
          <a:bodyPr>
            <a:normAutofit fontScale="90000"/>
          </a:bodyPr>
          <a:lstStyle/>
          <a:p>
            <a:pPr algn="ctr"/>
            <a:r>
              <a:rPr lang="en-US" sz="4400" dirty="0"/>
              <a:t>Symmetric Encryption and decryption</a:t>
            </a:r>
          </a:p>
        </p:txBody>
      </p:sp>
      <p:pic>
        <p:nvPicPr>
          <p:cNvPr id="4" name="Picture 3">
            <a:extLst>
              <a:ext uri="{FF2B5EF4-FFF2-40B4-BE49-F238E27FC236}">
                <a16:creationId xmlns:a16="http://schemas.microsoft.com/office/drawing/2014/main" id="{86F6CC14-3053-4EB3-897F-F09B6B514533}"/>
              </a:ext>
            </a:extLst>
          </p:cNvPr>
          <p:cNvPicPr>
            <a:picLocks noChangeAspect="1"/>
          </p:cNvPicPr>
          <p:nvPr/>
        </p:nvPicPr>
        <p:blipFill rotWithShape="1">
          <a:blip r:embed="rId2"/>
          <a:srcRect l="19193" t="41004" r="28722" b="28028"/>
          <a:stretch/>
        </p:blipFill>
        <p:spPr>
          <a:xfrm>
            <a:off x="727788" y="1136053"/>
            <a:ext cx="7560405" cy="2528535"/>
          </a:xfrm>
          <a:prstGeom prst="rect">
            <a:avLst/>
          </a:prstGeom>
        </p:spPr>
      </p:pic>
      <p:pic>
        <p:nvPicPr>
          <p:cNvPr id="5" name="Picture 4">
            <a:extLst>
              <a:ext uri="{FF2B5EF4-FFF2-40B4-BE49-F238E27FC236}">
                <a16:creationId xmlns:a16="http://schemas.microsoft.com/office/drawing/2014/main" id="{958BA5D8-7115-4418-804A-5DE3485C1916}"/>
              </a:ext>
            </a:extLst>
          </p:cNvPr>
          <p:cNvPicPr>
            <a:picLocks noChangeAspect="1"/>
          </p:cNvPicPr>
          <p:nvPr/>
        </p:nvPicPr>
        <p:blipFill rotWithShape="1">
          <a:blip r:embed="rId3"/>
          <a:srcRect l="19355" t="27097" r="29596" b="30323"/>
          <a:stretch/>
        </p:blipFill>
        <p:spPr>
          <a:xfrm>
            <a:off x="727788" y="3722914"/>
            <a:ext cx="6806163" cy="3004457"/>
          </a:xfrm>
          <a:prstGeom prst="rect">
            <a:avLst/>
          </a:prstGeom>
        </p:spPr>
      </p:pic>
    </p:spTree>
    <p:extLst>
      <p:ext uri="{BB962C8B-B14F-4D97-AF65-F5344CB8AC3E}">
        <p14:creationId xmlns:p14="http://schemas.microsoft.com/office/powerpoint/2010/main" val="273264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3714E7-0804-4933-BFE3-03D095F0685D}"/>
              </a:ext>
            </a:extLst>
          </p:cNvPr>
          <p:cNvSpPr>
            <a:spLocks noGrp="1"/>
          </p:cNvSpPr>
          <p:nvPr>
            <p:ph type="title"/>
          </p:nvPr>
        </p:nvSpPr>
        <p:spPr/>
        <p:txBody>
          <a:bodyPr>
            <a:normAutofit fontScale="90000"/>
          </a:bodyPr>
          <a:lstStyle/>
          <a:p>
            <a:pPr algn="ctr"/>
            <a:r>
              <a:rPr lang="en-US" sz="4400" dirty="0"/>
              <a:t>Asymmetric Encryption and decryption</a:t>
            </a:r>
          </a:p>
        </p:txBody>
      </p:sp>
      <p:pic>
        <p:nvPicPr>
          <p:cNvPr id="4" name="Picture 3">
            <a:extLst>
              <a:ext uri="{FF2B5EF4-FFF2-40B4-BE49-F238E27FC236}">
                <a16:creationId xmlns:a16="http://schemas.microsoft.com/office/drawing/2014/main" id="{E4E850F0-7527-4654-96F7-D639B46FDD2F}"/>
              </a:ext>
            </a:extLst>
          </p:cNvPr>
          <p:cNvPicPr>
            <a:picLocks noChangeAspect="1"/>
          </p:cNvPicPr>
          <p:nvPr/>
        </p:nvPicPr>
        <p:blipFill rotWithShape="1">
          <a:blip r:embed="rId2"/>
          <a:srcRect l="26853" t="34983" r="12421" b="24873"/>
          <a:stretch/>
        </p:blipFill>
        <p:spPr>
          <a:xfrm>
            <a:off x="634482" y="1233330"/>
            <a:ext cx="5763811" cy="2143249"/>
          </a:xfrm>
          <a:prstGeom prst="rect">
            <a:avLst/>
          </a:prstGeom>
        </p:spPr>
      </p:pic>
      <p:pic>
        <p:nvPicPr>
          <p:cNvPr id="5" name="Picture 4">
            <a:extLst>
              <a:ext uri="{FF2B5EF4-FFF2-40B4-BE49-F238E27FC236}">
                <a16:creationId xmlns:a16="http://schemas.microsoft.com/office/drawing/2014/main" id="{760A9194-8EF2-4B2A-9FA1-9F15E73470DA}"/>
              </a:ext>
            </a:extLst>
          </p:cNvPr>
          <p:cNvPicPr>
            <a:picLocks noChangeAspect="1"/>
          </p:cNvPicPr>
          <p:nvPr/>
        </p:nvPicPr>
        <p:blipFill rotWithShape="1">
          <a:blip r:embed="rId3"/>
          <a:srcRect l="25888" t="20645" r="13064" b="58949"/>
          <a:stretch/>
        </p:blipFill>
        <p:spPr>
          <a:xfrm>
            <a:off x="634482" y="3481422"/>
            <a:ext cx="6122407" cy="1151166"/>
          </a:xfrm>
          <a:prstGeom prst="rect">
            <a:avLst/>
          </a:prstGeom>
        </p:spPr>
      </p:pic>
      <p:pic>
        <p:nvPicPr>
          <p:cNvPr id="6" name="Picture 5">
            <a:extLst>
              <a:ext uri="{FF2B5EF4-FFF2-40B4-BE49-F238E27FC236}">
                <a16:creationId xmlns:a16="http://schemas.microsoft.com/office/drawing/2014/main" id="{E26504C6-9A67-4E13-902D-5480F2465761}"/>
              </a:ext>
            </a:extLst>
          </p:cNvPr>
          <p:cNvPicPr>
            <a:picLocks noChangeAspect="1"/>
          </p:cNvPicPr>
          <p:nvPr/>
        </p:nvPicPr>
        <p:blipFill rotWithShape="1">
          <a:blip r:embed="rId4"/>
          <a:srcRect l="26855" t="28387" r="12823" b="29892"/>
          <a:stretch/>
        </p:blipFill>
        <p:spPr>
          <a:xfrm>
            <a:off x="715178" y="4693518"/>
            <a:ext cx="5447773" cy="2119388"/>
          </a:xfrm>
          <a:prstGeom prst="rect">
            <a:avLst/>
          </a:prstGeom>
        </p:spPr>
      </p:pic>
    </p:spTree>
    <p:extLst>
      <p:ext uri="{BB962C8B-B14F-4D97-AF65-F5344CB8AC3E}">
        <p14:creationId xmlns:p14="http://schemas.microsoft.com/office/powerpoint/2010/main" val="321642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D36E97-3A49-4251-B5BB-A0E563F72CD8}"/>
              </a:ext>
            </a:extLst>
          </p:cNvPr>
          <p:cNvSpPr>
            <a:spLocks noGrp="1"/>
          </p:cNvSpPr>
          <p:nvPr>
            <p:ph type="title"/>
          </p:nvPr>
        </p:nvSpPr>
        <p:spPr>
          <a:xfrm>
            <a:off x="877530" y="262735"/>
            <a:ext cx="8748252" cy="681162"/>
          </a:xfrm>
        </p:spPr>
        <p:txBody>
          <a:bodyPr>
            <a:normAutofit/>
          </a:bodyPr>
          <a:lstStyle/>
          <a:p>
            <a:r>
              <a:rPr lang="en-US" sz="3600" dirty="0"/>
              <a:t>Message authentication Using HMAC_SHA256</a:t>
            </a:r>
          </a:p>
        </p:txBody>
      </p:sp>
      <p:pic>
        <p:nvPicPr>
          <p:cNvPr id="4" name="Picture 3">
            <a:extLst>
              <a:ext uri="{FF2B5EF4-FFF2-40B4-BE49-F238E27FC236}">
                <a16:creationId xmlns:a16="http://schemas.microsoft.com/office/drawing/2014/main" id="{E8AAEE6C-95AD-499A-97AB-39BA17D3BE3D}"/>
              </a:ext>
            </a:extLst>
          </p:cNvPr>
          <p:cNvPicPr>
            <a:picLocks noChangeAspect="1"/>
          </p:cNvPicPr>
          <p:nvPr/>
        </p:nvPicPr>
        <p:blipFill rotWithShape="1">
          <a:blip r:embed="rId2"/>
          <a:srcRect l="19177" t="25654" r="32310" b="19156"/>
          <a:stretch/>
        </p:blipFill>
        <p:spPr>
          <a:xfrm>
            <a:off x="800080" y="1240970"/>
            <a:ext cx="5162181" cy="3148149"/>
          </a:xfrm>
          <a:prstGeom prst="rect">
            <a:avLst/>
          </a:prstGeom>
        </p:spPr>
      </p:pic>
      <p:pic>
        <p:nvPicPr>
          <p:cNvPr id="5" name="Picture 4">
            <a:extLst>
              <a:ext uri="{FF2B5EF4-FFF2-40B4-BE49-F238E27FC236}">
                <a16:creationId xmlns:a16="http://schemas.microsoft.com/office/drawing/2014/main" id="{166C6A77-3943-4E30-9DF7-67AF96BEAF3C}"/>
              </a:ext>
            </a:extLst>
          </p:cNvPr>
          <p:cNvPicPr>
            <a:picLocks noChangeAspect="1"/>
          </p:cNvPicPr>
          <p:nvPr/>
        </p:nvPicPr>
        <p:blipFill rotWithShape="1">
          <a:blip r:embed="rId3"/>
          <a:srcRect l="18987" t="38144" r="26519" b="25063"/>
          <a:stretch/>
        </p:blipFill>
        <p:spPr>
          <a:xfrm>
            <a:off x="800080" y="4493103"/>
            <a:ext cx="6177701" cy="2346235"/>
          </a:xfrm>
          <a:prstGeom prst="rect">
            <a:avLst/>
          </a:prstGeom>
        </p:spPr>
      </p:pic>
    </p:spTree>
    <p:extLst>
      <p:ext uri="{BB962C8B-B14F-4D97-AF65-F5344CB8AC3E}">
        <p14:creationId xmlns:p14="http://schemas.microsoft.com/office/powerpoint/2010/main" val="3769341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C838-F940-4FF1-8C57-6BEFB2B512D3}"/>
              </a:ext>
            </a:extLst>
          </p:cNvPr>
          <p:cNvSpPr>
            <a:spLocks noGrp="1"/>
          </p:cNvSpPr>
          <p:nvPr>
            <p:ph type="title"/>
          </p:nvPr>
        </p:nvSpPr>
        <p:spPr/>
        <p:txBody>
          <a:bodyPr/>
          <a:lstStyle/>
          <a:p>
            <a:r>
              <a:rPr lang="en-US" dirty="0">
                <a:solidFill>
                  <a:schemeClr val="tx1"/>
                </a:solidFill>
              </a:rPr>
              <a:t>Needed Core Classes</a:t>
            </a:r>
          </a:p>
        </p:txBody>
      </p:sp>
    </p:spTree>
    <p:extLst>
      <p:ext uri="{BB962C8B-B14F-4D97-AF65-F5344CB8AC3E}">
        <p14:creationId xmlns:p14="http://schemas.microsoft.com/office/powerpoint/2010/main" val="4111180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D9C74-622B-472C-A239-C568B3102AEE}"/>
              </a:ext>
            </a:extLst>
          </p:cNvPr>
          <p:cNvSpPr>
            <a:spLocks noGrp="1"/>
          </p:cNvSpPr>
          <p:nvPr>
            <p:ph type="title"/>
          </p:nvPr>
        </p:nvSpPr>
        <p:spPr/>
        <p:txBody>
          <a:bodyPr>
            <a:normAutofit fontScale="90000"/>
          </a:bodyPr>
          <a:lstStyle/>
          <a:p>
            <a:r>
              <a:rPr lang="en-US" dirty="0"/>
              <a:t>Std::span</a:t>
            </a:r>
          </a:p>
        </p:txBody>
      </p:sp>
      <p:sp>
        <p:nvSpPr>
          <p:cNvPr id="4" name="TextBox 3">
            <a:extLst>
              <a:ext uri="{FF2B5EF4-FFF2-40B4-BE49-F238E27FC236}">
                <a16:creationId xmlns:a16="http://schemas.microsoft.com/office/drawing/2014/main" id="{78B66879-15A2-4D82-BF6B-E674A5E3D071}"/>
              </a:ext>
            </a:extLst>
          </p:cNvPr>
          <p:cNvSpPr txBox="1"/>
          <p:nvPr/>
        </p:nvSpPr>
        <p:spPr>
          <a:xfrm>
            <a:off x="1009311" y="1388493"/>
            <a:ext cx="9960078" cy="4462760"/>
          </a:xfrm>
          <a:prstGeom prst="rect">
            <a:avLst/>
          </a:prstGeom>
          <a:noFill/>
        </p:spPr>
        <p:txBody>
          <a:bodyPr wrap="square">
            <a:spAutoFit/>
          </a:bodyPr>
          <a:lstStyle/>
          <a:p>
            <a:endParaRPr lang="en-US" sz="3200" dirty="0"/>
          </a:p>
          <a:p>
            <a:pPr marL="285750" indent="-285750">
              <a:buFont typeface="Arial" panose="020B0604020202020204" pitchFamily="34" charset="0"/>
              <a:buChar char="•"/>
            </a:pPr>
            <a:r>
              <a:rPr lang="en-US" dirty="0"/>
              <a:t>a C++20 class template that provides a view over a contiguous sequence of elements.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"view" refers to a lightweight object that provides a way to look at or access elements of a data structure </a:t>
            </a:r>
          </a:p>
          <a:p>
            <a:pPr marL="742950" lvl="1" indent="-285750">
              <a:buFont typeface="Arial" panose="020B0604020202020204" pitchFamily="34" charset="0"/>
              <a:buChar char="•"/>
            </a:pPr>
            <a:r>
              <a:rPr lang="en-US" dirty="0"/>
              <a:t>without owning the data itself. </a:t>
            </a:r>
          </a:p>
          <a:p>
            <a:pPr marL="742950" lvl="1" indent="-285750">
              <a:buFont typeface="Arial" panose="020B0604020202020204" pitchFamily="34" charset="0"/>
              <a:buChar char="•"/>
            </a:pPr>
            <a:r>
              <a:rPr lang="en-US" dirty="0"/>
              <a:t>without making a copy of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particularly useful for passing </a:t>
            </a:r>
          </a:p>
          <a:p>
            <a:pPr marL="742950" lvl="1" indent="-285750">
              <a:buFont typeface="Arial" panose="020B0604020202020204" pitchFamily="34" charset="0"/>
              <a:buChar char="•"/>
            </a:pPr>
            <a:r>
              <a:rPr lang="en-US" dirty="0"/>
              <a:t>array or sub-array</a:t>
            </a:r>
          </a:p>
          <a:p>
            <a:pPr marL="742950" lvl="1" indent="-285750">
              <a:buFont typeface="Arial" panose="020B0604020202020204" pitchFamily="34" charset="0"/>
              <a:buChar char="•"/>
            </a:pPr>
            <a:r>
              <a:rPr lang="en-US" dirty="0"/>
              <a:t>std::array or sub-std::array</a:t>
            </a:r>
          </a:p>
          <a:p>
            <a:pPr marL="742950" lvl="1" indent="-285750">
              <a:buFont typeface="Arial" panose="020B0604020202020204" pitchFamily="34" charset="0"/>
              <a:buChar char="•"/>
            </a:pPr>
            <a:r>
              <a:rPr lang="en-US" dirty="0"/>
              <a:t>std::vector or sub-std::vector</a:t>
            </a:r>
          </a:p>
          <a:p>
            <a:pPr lvl="1"/>
            <a:r>
              <a:rPr lang="en-US" dirty="0"/>
              <a:t>to functions without the need for copying.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0839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7409-37E9-4CF0-B482-85B30B77844B}"/>
              </a:ext>
            </a:extLst>
          </p:cNvPr>
          <p:cNvSpPr>
            <a:spLocks noGrp="1"/>
          </p:cNvSpPr>
          <p:nvPr>
            <p:ph type="title"/>
          </p:nvPr>
        </p:nvSpPr>
        <p:spPr/>
        <p:txBody>
          <a:bodyPr/>
          <a:lstStyle/>
          <a:p>
            <a:r>
              <a:rPr lang="en-US" dirty="0">
                <a:solidFill>
                  <a:schemeClr val="tx1"/>
                </a:solidFill>
              </a:rPr>
              <a:t>Security Concepts</a:t>
            </a:r>
          </a:p>
        </p:txBody>
      </p:sp>
    </p:spTree>
    <p:extLst>
      <p:ext uri="{BB962C8B-B14F-4D97-AF65-F5344CB8AC3E}">
        <p14:creationId xmlns:p14="http://schemas.microsoft.com/office/powerpoint/2010/main" val="10042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DD2B83-83A9-4A45-8D68-0F7F0C6334F8}"/>
              </a:ext>
            </a:extLst>
          </p:cNvPr>
          <p:cNvSpPr>
            <a:spLocks noGrp="1"/>
          </p:cNvSpPr>
          <p:nvPr>
            <p:ph type="title"/>
          </p:nvPr>
        </p:nvSpPr>
        <p:spPr>
          <a:xfrm>
            <a:off x="523568" y="311896"/>
            <a:ext cx="8988972" cy="533484"/>
          </a:xfrm>
        </p:spPr>
        <p:txBody>
          <a:bodyPr>
            <a:normAutofit fontScale="90000"/>
          </a:bodyPr>
          <a:lstStyle/>
          <a:p>
            <a:r>
              <a:rPr lang="en-US" dirty="0">
                <a:latin typeface="Calibri Light (Headings)"/>
              </a:rPr>
              <a:t>Security Concepts: </a:t>
            </a:r>
            <a:r>
              <a:rPr lang="en-US" sz="4400" dirty="0">
                <a:latin typeface="Calibri Light (Headings)"/>
              </a:rPr>
              <a:t>Confidentiality</a:t>
            </a:r>
            <a:endParaRPr lang="en-US" dirty="0">
              <a:latin typeface="Calibri Light (Headings)"/>
            </a:endParaRPr>
          </a:p>
        </p:txBody>
      </p:sp>
      <p:sp>
        <p:nvSpPr>
          <p:cNvPr id="7" name="Content Placeholder 6">
            <a:extLst>
              <a:ext uri="{FF2B5EF4-FFF2-40B4-BE49-F238E27FC236}">
                <a16:creationId xmlns:a16="http://schemas.microsoft.com/office/drawing/2014/main" id="{206033C6-9A76-4709-86A6-292847B40E5D}"/>
              </a:ext>
            </a:extLst>
          </p:cNvPr>
          <p:cNvSpPr>
            <a:spLocks noGrp="1"/>
          </p:cNvSpPr>
          <p:nvPr>
            <p:ph idx="1"/>
          </p:nvPr>
        </p:nvSpPr>
        <p:spPr>
          <a:xfrm>
            <a:off x="515522" y="2959508"/>
            <a:ext cx="3799804" cy="3681923"/>
          </a:xfrm>
        </p:spPr>
        <p:txBody>
          <a:bodyPr/>
          <a:lstStyle/>
          <a:p>
            <a:pPr marL="0" indent="0" algn="just">
              <a:buNone/>
            </a:pPr>
            <a:r>
              <a:rPr lang="en-US" dirty="0">
                <a:solidFill>
                  <a:srgbClr val="FF0000"/>
                </a:solidFill>
                <a:latin typeface="DM Sans" pitchFamily="2" charset="0"/>
              </a:rPr>
              <a:t>Use case </a:t>
            </a:r>
            <a:endParaRPr lang="en-US" sz="1800" dirty="0">
              <a:solidFill>
                <a:srgbClr val="FF0000"/>
              </a:solidFill>
              <a:latin typeface="DM Sans" pitchFamily="2" charset="0"/>
            </a:endParaRPr>
          </a:p>
          <a:p>
            <a:pPr marL="742950" lvl="1" indent="-285750">
              <a:lnSpc>
                <a:spcPct val="150000"/>
              </a:lnSpc>
            </a:pPr>
            <a:r>
              <a:rPr lang="en-US" sz="2000" dirty="0">
                <a:latin typeface="DM Sans" pitchFamily="2" charset="0"/>
              </a:rPr>
              <a:t>prevents unauthorized access to sensitive information.</a:t>
            </a:r>
            <a:endParaRPr lang="en-US" sz="2000" dirty="0"/>
          </a:p>
          <a:p>
            <a:endParaRPr lang="en-US" dirty="0"/>
          </a:p>
        </p:txBody>
      </p:sp>
      <p:pic>
        <p:nvPicPr>
          <p:cNvPr id="8" name="Picture 7">
            <a:extLst>
              <a:ext uri="{FF2B5EF4-FFF2-40B4-BE49-F238E27FC236}">
                <a16:creationId xmlns:a16="http://schemas.microsoft.com/office/drawing/2014/main" id="{8A16D811-1A75-4C2E-BD75-EAAEFA78E523}"/>
              </a:ext>
            </a:extLst>
          </p:cNvPr>
          <p:cNvPicPr>
            <a:picLocks noChangeAspect="1"/>
          </p:cNvPicPr>
          <p:nvPr/>
        </p:nvPicPr>
        <p:blipFill rotWithShape="1">
          <a:blip r:embed="rId2"/>
          <a:srcRect b="51519"/>
          <a:stretch/>
        </p:blipFill>
        <p:spPr>
          <a:xfrm>
            <a:off x="5087641" y="1199177"/>
            <a:ext cx="6837640" cy="2229823"/>
          </a:xfrm>
          <a:prstGeom prst="rect">
            <a:avLst/>
          </a:prstGeom>
        </p:spPr>
      </p:pic>
      <p:pic>
        <p:nvPicPr>
          <p:cNvPr id="10" name="Picture 9">
            <a:extLst>
              <a:ext uri="{FF2B5EF4-FFF2-40B4-BE49-F238E27FC236}">
                <a16:creationId xmlns:a16="http://schemas.microsoft.com/office/drawing/2014/main" id="{719EACE9-F87D-48C8-A6F4-8922295D4A1F}"/>
              </a:ext>
            </a:extLst>
          </p:cNvPr>
          <p:cNvPicPr>
            <a:picLocks noChangeAspect="1"/>
          </p:cNvPicPr>
          <p:nvPr/>
        </p:nvPicPr>
        <p:blipFill rotWithShape="1">
          <a:blip r:embed="rId2"/>
          <a:srcRect t="49977"/>
          <a:stretch/>
        </p:blipFill>
        <p:spPr>
          <a:xfrm>
            <a:off x="5067977" y="3922308"/>
            <a:ext cx="6837640" cy="2300749"/>
          </a:xfrm>
          <a:prstGeom prst="rect">
            <a:avLst/>
          </a:prstGeom>
        </p:spPr>
      </p:pic>
    </p:spTree>
    <p:extLst>
      <p:ext uri="{BB962C8B-B14F-4D97-AF65-F5344CB8AC3E}">
        <p14:creationId xmlns:p14="http://schemas.microsoft.com/office/powerpoint/2010/main" val="2508357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1534</TotalTime>
  <Words>3632</Words>
  <Application>Microsoft Office PowerPoint</Application>
  <PresentationFormat>Widescreen</PresentationFormat>
  <Paragraphs>458</Paragraphs>
  <Slides>77</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-apple-system</vt:lpstr>
      <vt:lpstr>Aptos</vt:lpstr>
      <vt:lpstr>Arial</vt:lpstr>
      <vt:lpstr>Calibri</vt:lpstr>
      <vt:lpstr>Calibri (Body)</vt:lpstr>
      <vt:lpstr>Calibri Light</vt:lpstr>
      <vt:lpstr>Calibri Light (Headings)</vt:lpstr>
      <vt:lpstr>Consolas</vt:lpstr>
      <vt:lpstr>DM Sans</vt:lpstr>
      <vt:lpstr>Google Sans</vt:lpstr>
      <vt:lpstr>NimbusMonL-Regu</vt:lpstr>
      <vt:lpstr>NimbusSanL-Bold</vt:lpstr>
      <vt:lpstr>NimbusSanL-Regu</vt:lpstr>
      <vt:lpstr>Roboto</vt:lpstr>
      <vt:lpstr>ui-monospace</vt:lpstr>
      <vt:lpstr>Office Theme</vt:lpstr>
      <vt:lpstr>PowerPoint Presentation</vt:lpstr>
      <vt:lpstr>Contents </vt:lpstr>
      <vt:lpstr>Crypto++ Library </vt:lpstr>
      <vt:lpstr>Crypto++ Library </vt:lpstr>
      <vt:lpstr>Continue: Crypto++ Library </vt:lpstr>
      <vt:lpstr>Continue: Crypto++ Library </vt:lpstr>
      <vt:lpstr>Continue: Crypto++ Library </vt:lpstr>
      <vt:lpstr>Security Concepts</vt:lpstr>
      <vt:lpstr>Security Concepts: Confidentiality</vt:lpstr>
      <vt:lpstr>Security Concepts: Authentication</vt:lpstr>
      <vt:lpstr>Security Concepts: Data Integrity Check</vt:lpstr>
      <vt:lpstr>Security Concepts: Digital Signature </vt:lpstr>
      <vt:lpstr>Overview</vt:lpstr>
      <vt:lpstr>Overview</vt:lpstr>
      <vt:lpstr>Continue: Overview</vt:lpstr>
      <vt:lpstr>Continue: Overview</vt:lpstr>
      <vt:lpstr>Crypto API</vt:lpstr>
      <vt:lpstr>Crypto API</vt:lpstr>
      <vt:lpstr>Continue: Crypto API</vt:lpstr>
      <vt:lpstr>Continue: Crypto API</vt:lpstr>
      <vt:lpstr>Defined interfaces</vt:lpstr>
      <vt:lpstr>Defined interfaces</vt:lpstr>
      <vt:lpstr>Defined interfaces: EntryPoint</vt:lpstr>
      <vt:lpstr>Defined interfaces: CryptoProvider</vt:lpstr>
      <vt:lpstr>Defined interfaces: CryptoProvider cont.</vt:lpstr>
      <vt:lpstr>Defined interfaces: CryptoProvider cont.</vt:lpstr>
      <vt:lpstr>Defined interfaces: contexts</vt:lpstr>
      <vt:lpstr>Defined interfaces: contexts cont.</vt:lpstr>
      <vt:lpstr>Defined interfaces: contexts cont.</vt:lpstr>
      <vt:lpstr>Defined interfaces: contexts cont.</vt:lpstr>
      <vt:lpstr>Defined interfaces: contexts cont.</vt:lpstr>
      <vt:lpstr>Defined interfaces: contexts cont.</vt:lpstr>
      <vt:lpstr>Defined interfaces: Cryptographic object</vt:lpstr>
      <vt:lpstr>Crypto Provider</vt:lpstr>
      <vt:lpstr>Crypto Provider</vt:lpstr>
      <vt:lpstr>Continue: Crypto Provider</vt:lpstr>
      <vt:lpstr>Crypto Object</vt:lpstr>
      <vt:lpstr>Crypto Object</vt:lpstr>
      <vt:lpstr>Continue: Crypto Object</vt:lpstr>
      <vt:lpstr>Continue: Crypto Object</vt:lpstr>
      <vt:lpstr>IO Interface</vt:lpstr>
      <vt:lpstr>IO Interface</vt:lpstr>
      <vt:lpstr>Continue: IO Interface</vt:lpstr>
      <vt:lpstr>Contexts</vt:lpstr>
      <vt:lpstr>Contexts</vt:lpstr>
      <vt:lpstr>Continue: Contexts</vt:lpstr>
      <vt:lpstr>SymmetricBlockCipherCtx</vt:lpstr>
      <vt:lpstr>SymmetricBlockCipherCtx</vt:lpstr>
      <vt:lpstr>Continue: SymmetricBlockCipherCtx</vt:lpstr>
      <vt:lpstr>Continue: SymmetricBlockCipherCtx</vt:lpstr>
      <vt:lpstr>Continue: SymmetricBlockCipherCtx</vt:lpstr>
      <vt:lpstr>Continue: SymmetricBlockCipherCtx</vt:lpstr>
      <vt:lpstr>Continue: SymmetricBlockCipherCtx</vt:lpstr>
      <vt:lpstr>HashingFunctionCtx</vt:lpstr>
      <vt:lpstr>HashingFunctionCtx</vt:lpstr>
      <vt:lpstr>Continue: HashingFunctionCtx</vt:lpstr>
      <vt:lpstr>Continue: HashingFunctionCtx</vt:lpstr>
      <vt:lpstr>Continue: HashingFunctionCtx</vt:lpstr>
      <vt:lpstr>Continue: HashingFunctionCtx</vt:lpstr>
      <vt:lpstr>PowerPoint Presentation</vt:lpstr>
      <vt:lpstr>RandomNumberGeneratorCtx</vt:lpstr>
      <vt:lpstr>RandomNumberGeneratorCtx</vt:lpstr>
      <vt:lpstr>Continue: RandomNumberGeneratorCtx</vt:lpstr>
      <vt:lpstr>Continue: RandomNumberGeneratorCtx</vt:lpstr>
      <vt:lpstr>Digital Signature Contexts</vt:lpstr>
      <vt:lpstr>Digital Signature Contexts</vt:lpstr>
      <vt:lpstr>AuthCipherCtx</vt:lpstr>
      <vt:lpstr>AuthCipherCtx</vt:lpstr>
      <vt:lpstr>Continue: AuthCipherCtx</vt:lpstr>
      <vt:lpstr>Continue: AuthCipherCtx</vt:lpstr>
      <vt:lpstr>Continue: AuthCipherCtx</vt:lpstr>
      <vt:lpstr>Examples</vt:lpstr>
      <vt:lpstr>Symmetric Encryption and decryption</vt:lpstr>
      <vt:lpstr>Asymmetric Encryption and decryption</vt:lpstr>
      <vt:lpstr>Message authentication Using HMAC_SHA256</vt:lpstr>
      <vt:lpstr>Needed Core Classes</vt:lpstr>
      <vt:lpstr>Std::span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salah</dc:creator>
  <cp:lastModifiedBy>Ahmed mahmoud mohamed ibrahim Arafa 1901143</cp:lastModifiedBy>
  <cp:revision>31</cp:revision>
  <dcterms:created xsi:type="dcterms:W3CDTF">2023-09-18T12:24:28Z</dcterms:created>
  <dcterms:modified xsi:type="dcterms:W3CDTF">2024-03-09T15:47:43Z</dcterms:modified>
</cp:coreProperties>
</file>